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6" r:id="rId2"/>
    <p:sldMasterId id="2147483701" r:id="rId3"/>
  </p:sldMasterIdLst>
  <p:notesMasterIdLst>
    <p:notesMasterId r:id="rId33"/>
  </p:notesMasterIdLst>
  <p:handoutMasterIdLst>
    <p:handoutMasterId r:id="rId34"/>
  </p:handoutMasterIdLst>
  <p:sldIdLst>
    <p:sldId id="836" r:id="rId4"/>
    <p:sldId id="436" r:id="rId5"/>
    <p:sldId id="738" r:id="rId6"/>
    <p:sldId id="916" r:id="rId7"/>
    <p:sldId id="917" r:id="rId8"/>
    <p:sldId id="922" r:id="rId9"/>
    <p:sldId id="838" r:id="rId10"/>
    <p:sldId id="924" r:id="rId11"/>
    <p:sldId id="925" r:id="rId12"/>
    <p:sldId id="926" r:id="rId13"/>
    <p:sldId id="927" r:id="rId14"/>
    <p:sldId id="928" r:id="rId15"/>
    <p:sldId id="929" r:id="rId16"/>
    <p:sldId id="930" r:id="rId17"/>
    <p:sldId id="931" r:id="rId18"/>
    <p:sldId id="932" r:id="rId19"/>
    <p:sldId id="918" r:id="rId20"/>
    <p:sldId id="933" r:id="rId21"/>
    <p:sldId id="935" r:id="rId22"/>
    <p:sldId id="934" r:id="rId23"/>
    <p:sldId id="936" r:id="rId24"/>
    <p:sldId id="937" r:id="rId25"/>
    <p:sldId id="923" r:id="rId26"/>
    <p:sldId id="895" r:id="rId27"/>
    <p:sldId id="903" r:id="rId28"/>
    <p:sldId id="919" r:id="rId29"/>
    <p:sldId id="920" r:id="rId30"/>
    <p:sldId id="921" r:id="rId31"/>
    <p:sldId id="805" r:id="rId32"/>
  </p:sldIdLst>
  <p:sldSz cx="9144000" cy="6858000" type="screen4x3"/>
  <p:notesSz cx="6858000" cy="9144000"/>
  <p:embeddedFontLst>
    <p:embeddedFont>
      <p:font typeface="仿宋" panose="02010609060101010101" pitchFamily="49" charset="-122"/>
      <p:regular r:id="rId35"/>
    </p:embeddedFont>
    <p:embeddedFont>
      <p:font typeface="微软雅黑" panose="020B0503020204020204" pitchFamily="34" charset="-122"/>
      <p:regular r:id="rId36"/>
      <p:bold r:id="rId37"/>
    </p:embeddedFont>
    <p:embeddedFont>
      <p:font typeface="黑体" panose="02010609060101010101" pitchFamily="49" charset="-122"/>
      <p:regular r:id="rId38"/>
    </p:embeddedFont>
    <p:embeddedFont>
      <p:font typeface="楷体" panose="02010609060101010101" pitchFamily="49" charset="-122"/>
      <p:regular r:id="rId39"/>
    </p:embeddedFont>
    <p:embeddedFont>
      <p:font typeface="楷体_GB2312" panose="02010600030101010101" charset="-122"/>
      <p:regular r:id="rId40"/>
    </p:embeddedFont>
    <p:embeddedFont>
      <p:font typeface="Calibri" panose="020F0502020204030204" pitchFamily="34" charset="0"/>
      <p:regular r:id="rId41"/>
      <p:bold r:id="rId42"/>
      <p:italic r:id="rId43"/>
      <p:boldItalic r:id="rId44"/>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p15:clr>
            <a:srgbClr val="A4A3A4"/>
          </p15:clr>
        </p15:guide>
        <p15:guide id="2" pos="28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FFCC"/>
    <a:srgbClr val="CCFFFF"/>
    <a:srgbClr val="FF0000"/>
    <a:srgbClr val="3366FF"/>
    <a:srgbClr val="00FFCC"/>
    <a:srgbClr val="66FF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59" autoAdjust="0"/>
    <p:restoredTop sz="94660" autoAdjust="0"/>
  </p:normalViewPr>
  <p:slideViewPr>
    <p:cSldViewPr>
      <p:cViewPr>
        <p:scale>
          <a:sx n="75" d="100"/>
          <a:sy n="75" d="100"/>
        </p:scale>
        <p:origin x="624" y="42"/>
      </p:cViewPr>
      <p:guideLst>
        <p:guide orient="horz" pos="2136"/>
        <p:guide pos="2856"/>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87" d="100"/>
          <a:sy n="87" d="100"/>
        </p:scale>
        <p:origin x="298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7.fntdata"/></Relationships>
</file>

<file path=ppt/charts/_rels/chart1.xml.rels><?xml version="1.0" encoding="UTF-8" standalone="yes"?>
<Relationships xmlns="http://schemas.openxmlformats.org/package/2006/relationships"><Relationship Id="rId1" Type="http://schemas.openxmlformats.org/officeDocument/2006/relationships/oleObject" Target="file:///E:\&#25239;&#20914;&#20987;&#27169;&#22359;\&#27719;&#25253;201809\&#21097;&#20313;&#36895;&#24230;&#2227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sz="1600"/>
              <a:t>面板布置对剩余速度的影响</a:t>
            </a:r>
          </a:p>
        </c:rich>
      </c:tx>
      <c:layout/>
      <c:overlay val="0"/>
    </c:title>
    <c:autoTitleDeleted val="0"/>
    <c:plotArea>
      <c:layout>
        <c:manualLayout>
          <c:layoutTarget val="inner"/>
          <c:xMode val="edge"/>
          <c:yMode val="edge"/>
          <c:x val="0.174758019351484"/>
          <c:y val="8.6055872718140913E-2"/>
          <c:w val="0.71076159230096236"/>
          <c:h val="0.74268153980752394"/>
        </c:manualLayout>
      </c:layout>
      <c:lineChart>
        <c:grouping val="standard"/>
        <c:varyColors val="0"/>
        <c:ser>
          <c:idx val="0"/>
          <c:order val="0"/>
          <c:marker>
            <c:symbol val="none"/>
          </c:marker>
          <c:cat>
            <c:strRef>
              <c:f>Sheet1!$A$1:$A$11</c:f>
              <c:strCache>
                <c:ptCount val="11"/>
                <c:pt idx="0">
                  <c:v>0-4-10-10</c:v>
                </c:pt>
                <c:pt idx="1">
                  <c:v>1-4-10-9</c:v>
                </c:pt>
                <c:pt idx="2">
                  <c:v>2-4-10-8</c:v>
                </c:pt>
                <c:pt idx="3">
                  <c:v>3-4-10-7</c:v>
                </c:pt>
                <c:pt idx="4">
                  <c:v>4-4-10-6</c:v>
                </c:pt>
                <c:pt idx="5">
                  <c:v>5-4-10-5</c:v>
                </c:pt>
                <c:pt idx="6">
                  <c:v>6-4-10-4</c:v>
                </c:pt>
                <c:pt idx="7">
                  <c:v>7-4-10-3</c:v>
                </c:pt>
                <c:pt idx="8">
                  <c:v>8-4-10-2</c:v>
                </c:pt>
                <c:pt idx="9">
                  <c:v>9-4-10-1</c:v>
                </c:pt>
                <c:pt idx="10">
                  <c:v>10-4-10-0</c:v>
                </c:pt>
              </c:strCache>
            </c:strRef>
          </c:cat>
          <c:val>
            <c:numRef>
              <c:f>Sheet1!$B$1:$B$11</c:f>
              <c:numCache>
                <c:formatCode>General</c:formatCode>
                <c:ptCount val="11"/>
                <c:pt idx="0">
                  <c:v>968</c:v>
                </c:pt>
                <c:pt idx="1">
                  <c:v>926</c:v>
                </c:pt>
                <c:pt idx="2">
                  <c:v>922</c:v>
                </c:pt>
                <c:pt idx="3">
                  <c:v>897</c:v>
                </c:pt>
                <c:pt idx="4">
                  <c:v>926</c:v>
                </c:pt>
                <c:pt idx="5">
                  <c:v>934</c:v>
                </c:pt>
                <c:pt idx="6">
                  <c:v>949</c:v>
                </c:pt>
                <c:pt idx="7">
                  <c:v>955</c:v>
                </c:pt>
                <c:pt idx="8">
                  <c:v>967</c:v>
                </c:pt>
                <c:pt idx="9">
                  <c:v>968</c:v>
                </c:pt>
                <c:pt idx="10">
                  <c:v>950</c:v>
                </c:pt>
              </c:numCache>
            </c:numRef>
          </c:val>
          <c:smooth val="0"/>
        </c:ser>
        <c:dLbls>
          <c:showLegendKey val="0"/>
          <c:showVal val="0"/>
          <c:showCatName val="0"/>
          <c:showSerName val="0"/>
          <c:showPercent val="0"/>
          <c:showBubbleSize val="0"/>
        </c:dLbls>
        <c:smooth val="0"/>
        <c:axId val="40606592"/>
        <c:axId val="40599312"/>
      </c:lineChart>
      <c:catAx>
        <c:axId val="40606592"/>
        <c:scaling>
          <c:orientation val="minMax"/>
        </c:scaling>
        <c:delete val="0"/>
        <c:axPos val="b"/>
        <c:numFmt formatCode="General" sourceLinked="0"/>
        <c:majorTickMark val="out"/>
        <c:minorTickMark val="none"/>
        <c:tickLblPos val="nextTo"/>
        <c:crossAx val="40599312"/>
        <c:crosses val="autoZero"/>
        <c:auto val="1"/>
        <c:lblAlgn val="ctr"/>
        <c:lblOffset val="100"/>
        <c:noMultiLvlLbl val="0"/>
      </c:catAx>
      <c:valAx>
        <c:axId val="40599312"/>
        <c:scaling>
          <c:orientation val="minMax"/>
          <c:max val="1000"/>
          <c:min val="850"/>
        </c:scaling>
        <c:delete val="0"/>
        <c:axPos val="l"/>
        <c:majorGridlines>
          <c:spPr>
            <a:ln>
              <a:noFill/>
            </a:ln>
          </c:spPr>
        </c:majorGridlines>
        <c:numFmt formatCode="General" sourceLinked="1"/>
        <c:majorTickMark val="out"/>
        <c:minorTickMark val="none"/>
        <c:tickLblPos val="nextTo"/>
        <c:crossAx val="40606592"/>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3" name="日期占位符 2">
            <a:extLst>
              <a:ext uri="{FF2B5EF4-FFF2-40B4-BE49-F238E27FC236}"/>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buFontTx/>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4" name="页脚占位符 3">
            <a:extLst>
              <a:ext uri="{FF2B5EF4-FFF2-40B4-BE49-F238E27FC236}"/>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buFontTx/>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5" name="灯片编号占位符 4">
            <a:extLst>
              <a:ext uri="{FF2B5EF4-FFF2-40B4-BE49-F238E27FC236}"/>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ea typeface="黑体" panose="02010609060101010101" pitchFamily="49" charset="-122"/>
              </a:defRPr>
            </a:lvl1pPr>
          </a:lstStyle>
          <a:p>
            <a:pPr>
              <a:defRPr/>
            </a:pPr>
            <a:fld id="{B191F47E-49FC-4DDF-80DF-FA43BB56634F}" type="slidenum">
              <a:rPr lang="zh-CN" altLang="en-US"/>
              <a:pPr>
                <a:defRPr/>
              </a:pPr>
              <a:t>‹#›</a:t>
            </a:fld>
            <a:endParaRPr lang="zh-CN" altLang="en-US"/>
          </a:p>
        </p:txBody>
      </p:sp>
    </p:spTree>
    <p:extLst>
      <p:ext uri="{BB962C8B-B14F-4D97-AF65-F5344CB8AC3E}">
        <p14:creationId xmlns:p14="http://schemas.microsoft.com/office/powerpoint/2010/main" val="1142814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anose="020B0604020202020204" pitchFamily="34" charset="0"/>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3" name="日期占位符 2">
            <a:extLst>
              <a:ext uri="{FF2B5EF4-FFF2-40B4-BE49-F238E27FC236}"/>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 typeface="Arial" panose="020B0604020202020204" pitchFamily="34" charset="0"/>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4" name="幻灯片图像占位符 3">
            <a:extLst>
              <a:ext uri="{FF2B5EF4-FFF2-40B4-BE49-F238E27FC236}"/>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 typeface="Arial" panose="020B0604020202020204" pitchFamily="34" charset="0"/>
              <a:buNone/>
              <a:defRPr sz="1200">
                <a:latin typeface="Arial" panose="020B0604020202020204" pitchFamily="34" charset="0"/>
                <a:ea typeface="黑体" panose="02010609060101010101" pitchFamily="49" charset="-122"/>
              </a:defRPr>
            </a:lvl1pPr>
          </a:lstStyle>
          <a:p>
            <a:pPr>
              <a:defRPr/>
            </a:pPr>
            <a:endParaRPr lang="zh-CN" altLang="en-US"/>
          </a:p>
        </p:txBody>
      </p:sp>
      <p:sp>
        <p:nvSpPr>
          <p:cNvPr id="7" name="灯片编号占位符 6">
            <a:extLst>
              <a:ext uri="{FF2B5EF4-FFF2-40B4-BE49-F238E27FC236}"/>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ea typeface="黑体" panose="02010609060101010101" pitchFamily="49" charset="-122"/>
              </a:defRPr>
            </a:lvl1pPr>
          </a:lstStyle>
          <a:p>
            <a:pPr>
              <a:defRPr/>
            </a:pPr>
            <a:fld id="{2007A4F2-4D7B-418E-B206-EED8B0BB8F00}" type="slidenum">
              <a:rPr lang="zh-CN" altLang="en-US"/>
              <a:pPr>
                <a:defRPr/>
              </a:pPr>
              <a:t>‹#›</a:t>
            </a:fld>
            <a:endParaRPr lang="zh-CN" altLang="en-US"/>
          </a:p>
        </p:txBody>
      </p:sp>
    </p:spTree>
    <p:extLst>
      <p:ext uri="{BB962C8B-B14F-4D97-AF65-F5344CB8AC3E}">
        <p14:creationId xmlns:p14="http://schemas.microsoft.com/office/powerpoint/2010/main" val="28098904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2679F073-85E7-4F5B-8AD4-BE89247FB4F5}" type="slidenum">
              <a:rPr lang="en-US" altLang="zh-CN"/>
              <a:pPr>
                <a:defRPr/>
              </a:pPr>
              <a:t>‹#›</a:t>
            </a:fld>
            <a:endParaRPr lang="en-US" altLang="zh-CN"/>
          </a:p>
        </p:txBody>
      </p:sp>
    </p:spTree>
    <p:extLst>
      <p:ext uri="{BB962C8B-B14F-4D97-AF65-F5344CB8AC3E}">
        <p14:creationId xmlns:p14="http://schemas.microsoft.com/office/powerpoint/2010/main" val="289993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FFD2B8D1-5566-4425-A09B-2EF516F0FE0F}" type="slidenum">
              <a:rPr lang="en-US" altLang="zh-CN"/>
              <a:pPr>
                <a:defRPr/>
              </a:pPr>
              <a:t>‹#›</a:t>
            </a:fld>
            <a:endParaRPr lang="en-US" altLang="zh-CN"/>
          </a:p>
        </p:txBody>
      </p:sp>
    </p:spTree>
    <p:extLst>
      <p:ext uri="{BB962C8B-B14F-4D97-AF65-F5344CB8AC3E}">
        <p14:creationId xmlns:p14="http://schemas.microsoft.com/office/powerpoint/2010/main" val="218436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93A54DDE-E7AC-4004-B052-1A89506698AF}" type="slidenum">
              <a:rPr lang="en-US" altLang="zh-CN"/>
              <a:pPr>
                <a:defRPr/>
              </a:pPr>
              <a:t>‹#›</a:t>
            </a:fld>
            <a:endParaRPr lang="en-US" altLang="zh-CN"/>
          </a:p>
        </p:txBody>
      </p:sp>
    </p:spTree>
    <p:extLst>
      <p:ext uri="{BB962C8B-B14F-4D97-AF65-F5344CB8AC3E}">
        <p14:creationId xmlns:p14="http://schemas.microsoft.com/office/powerpoint/2010/main" val="2222786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6EA76329-335D-4F61-B37C-1C995532A3A8}" type="slidenum">
              <a:rPr lang="zh-CN" altLang="en-US"/>
              <a:pPr>
                <a:defRPr/>
              </a:pPr>
              <a:t>‹#›</a:t>
            </a:fld>
            <a:endParaRPr lang="zh-CN" altLang="en-US"/>
          </a:p>
        </p:txBody>
      </p:sp>
    </p:spTree>
    <p:extLst>
      <p:ext uri="{BB962C8B-B14F-4D97-AF65-F5344CB8AC3E}">
        <p14:creationId xmlns:p14="http://schemas.microsoft.com/office/powerpoint/2010/main" val="4252365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14F94FFB-3E24-47AF-846D-A7FBCC493EB3}" type="slidenum">
              <a:rPr lang="zh-CN" altLang="en-US"/>
              <a:pPr>
                <a:defRPr/>
              </a:pPr>
              <a:t>‹#›</a:t>
            </a:fld>
            <a:endParaRPr lang="zh-CN" altLang="en-US"/>
          </a:p>
        </p:txBody>
      </p:sp>
    </p:spTree>
    <p:extLst>
      <p:ext uri="{BB962C8B-B14F-4D97-AF65-F5344CB8AC3E}">
        <p14:creationId xmlns:p14="http://schemas.microsoft.com/office/powerpoint/2010/main" val="2237309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32E267DE-9D24-4C95-A2BF-09ADB06A6518}" type="slidenum">
              <a:rPr lang="zh-CN" altLang="en-US"/>
              <a:pPr>
                <a:defRPr/>
              </a:pPr>
              <a:t>‹#›</a:t>
            </a:fld>
            <a:endParaRPr lang="zh-CN" altLang="en-US"/>
          </a:p>
        </p:txBody>
      </p:sp>
    </p:spTree>
    <p:extLst>
      <p:ext uri="{BB962C8B-B14F-4D97-AF65-F5344CB8AC3E}">
        <p14:creationId xmlns:p14="http://schemas.microsoft.com/office/powerpoint/2010/main" val="1659286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0B6B808C-63E6-4953-A071-98884C46A330}" type="slidenum">
              <a:rPr lang="zh-CN" altLang="en-US"/>
              <a:pPr>
                <a:defRPr/>
              </a:pPr>
              <a:t>‹#›</a:t>
            </a:fld>
            <a:endParaRPr lang="zh-CN" altLang="en-US"/>
          </a:p>
        </p:txBody>
      </p:sp>
    </p:spTree>
    <p:extLst>
      <p:ext uri="{BB962C8B-B14F-4D97-AF65-F5344CB8AC3E}">
        <p14:creationId xmlns:p14="http://schemas.microsoft.com/office/powerpoint/2010/main" val="3896081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8565149-10D7-49D9-BDFE-D25AE2886364}" type="slidenum">
              <a:rPr lang="zh-CN" altLang="en-US"/>
              <a:pPr>
                <a:defRPr/>
              </a:pPr>
              <a:t>‹#›</a:t>
            </a:fld>
            <a:endParaRPr lang="zh-CN" altLang="en-US"/>
          </a:p>
        </p:txBody>
      </p:sp>
    </p:spTree>
    <p:extLst>
      <p:ext uri="{BB962C8B-B14F-4D97-AF65-F5344CB8AC3E}">
        <p14:creationId xmlns:p14="http://schemas.microsoft.com/office/powerpoint/2010/main" val="3203963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13CC3FA9-B752-4A6A-837F-A3C24C55EDF9}" type="slidenum">
              <a:rPr lang="zh-CN" altLang="en-US"/>
              <a:pPr>
                <a:defRPr/>
              </a:pPr>
              <a:t>‹#›</a:t>
            </a:fld>
            <a:endParaRPr lang="zh-CN" altLang="en-US"/>
          </a:p>
        </p:txBody>
      </p:sp>
    </p:spTree>
    <p:extLst>
      <p:ext uri="{BB962C8B-B14F-4D97-AF65-F5344CB8AC3E}">
        <p14:creationId xmlns:p14="http://schemas.microsoft.com/office/powerpoint/2010/main" val="2524262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A564D87A-994D-4B3C-B7C8-337A4A50E808}" type="slidenum">
              <a:rPr lang="zh-CN" altLang="en-US"/>
              <a:pPr>
                <a:defRPr/>
              </a:pPr>
              <a:t>‹#›</a:t>
            </a:fld>
            <a:endParaRPr lang="zh-CN" altLang="en-US"/>
          </a:p>
        </p:txBody>
      </p:sp>
    </p:spTree>
    <p:extLst>
      <p:ext uri="{BB962C8B-B14F-4D97-AF65-F5344CB8AC3E}">
        <p14:creationId xmlns:p14="http://schemas.microsoft.com/office/powerpoint/2010/main" val="3225518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D2C130D3-5F01-4C77-87BE-BA4F46624556}" type="slidenum">
              <a:rPr lang="zh-CN" altLang="en-US"/>
              <a:pPr>
                <a:defRPr/>
              </a:pPr>
              <a:t>‹#›</a:t>
            </a:fld>
            <a:endParaRPr lang="zh-CN" altLang="en-US"/>
          </a:p>
        </p:txBody>
      </p:sp>
    </p:spTree>
    <p:extLst>
      <p:ext uri="{BB962C8B-B14F-4D97-AF65-F5344CB8AC3E}">
        <p14:creationId xmlns:p14="http://schemas.microsoft.com/office/powerpoint/2010/main" val="805576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01CA104E-2759-4959-BF28-B99ACADB312A}" type="slidenum">
              <a:rPr lang="en-US" altLang="zh-CN"/>
              <a:pPr>
                <a:defRPr/>
              </a:pPr>
              <a:t>‹#›</a:t>
            </a:fld>
            <a:endParaRPr lang="en-US" altLang="zh-CN"/>
          </a:p>
        </p:txBody>
      </p:sp>
    </p:spTree>
    <p:extLst>
      <p:ext uri="{BB962C8B-B14F-4D97-AF65-F5344CB8AC3E}">
        <p14:creationId xmlns:p14="http://schemas.microsoft.com/office/powerpoint/2010/main" val="1926885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7E8A4C0F-2F38-4A1C-A1BB-AF87EF120468}" type="slidenum">
              <a:rPr lang="zh-CN" altLang="en-US"/>
              <a:pPr>
                <a:defRPr/>
              </a:pPr>
              <a:t>‹#›</a:t>
            </a:fld>
            <a:endParaRPr lang="zh-CN" altLang="en-US"/>
          </a:p>
        </p:txBody>
      </p:sp>
    </p:spTree>
    <p:extLst>
      <p:ext uri="{BB962C8B-B14F-4D97-AF65-F5344CB8AC3E}">
        <p14:creationId xmlns:p14="http://schemas.microsoft.com/office/powerpoint/2010/main" val="1481645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EEFD3219-278A-425D-920D-815EC1480190}" type="slidenum">
              <a:rPr lang="zh-CN" altLang="en-US"/>
              <a:pPr>
                <a:defRPr/>
              </a:pPr>
              <a:t>‹#›</a:t>
            </a:fld>
            <a:endParaRPr lang="zh-CN" altLang="en-US"/>
          </a:p>
        </p:txBody>
      </p:sp>
    </p:spTree>
    <p:extLst>
      <p:ext uri="{BB962C8B-B14F-4D97-AF65-F5344CB8AC3E}">
        <p14:creationId xmlns:p14="http://schemas.microsoft.com/office/powerpoint/2010/main" val="630781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01C83398-0E71-4401-82D1-3268A1635862}" type="slidenum">
              <a:rPr lang="zh-CN" altLang="en-US"/>
              <a:pPr>
                <a:defRPr/>
              </a:pPr>
              <a:t>‹#›</a:t>
            </a:fld>
            <a:endParaRPr lang="zh-CN" altLang="en-US"/>
          </a:p>
        </p:txBody>
      </p:sp>
    </p:spTree>
    <p:extLst>
      <p:ext uri="{BB962C8B-B14F-4D97-AF65-F5344CB8AC3E}">
        <p14:creationId xmlns:p14="http://schemas.microsoft.com/office/powerpoint/2010/main" val="4229922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A21CCD94-9989-4BCF-8E24-A3C3FD66301A}" type="slidenum">
              <a:rPr lang="zh-CN" altLang="en-US"/>
              <a:pPr>
                <a:defRPr/>
              </a:pPr>
              <a:t>‹#›</a:t>
            </a:fld>
            <a:endParaRPr lang="zh-CN" altLang="en-US"/>
          </a:p>
        </p:txBody>
      </p:sp>
    </p:spTree>
    <p:extLst>
      <p:ext uri="{BB962C8B-B14F-4D97-AF65-F5344CB8AC3E}">
        <p14:creationId xmlns:p14="http://schemas.microsoft.com/office/powerpoint/2010/main" val="4172465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9FCCAB56-C9C9-4909-A78D-8C55C92A05A6}" type="slidenum">
              <a:rPr lang="zh-CN" altLang="en-US"/>
              <a:pPr>
                <a:defRPr/>
              </a:pPr>
              <a:t>‹#›</a:t>
            </a:fld>
            <a:endParaRPr lang="zh-CN" altLang="en-US"/>
          </a:p>
        </p:txBody>
      </p:sp>
    </p:spTree>
    <p:extLst>
      <p:ext uri="{BB962C8B-B14F-4D97-AF65-F5344CB8AC3E}">
        <p14:creationId xmlns:p14="http://schemas.microsoft.com/office/powerpoint/2010/main" val="912082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D5343C0-E29F-463A-B12A-A37EF388164B}" type="slidenum">
              <a:rPr lang="zh-CN" altLang="en-US"/>
              <a:pPr>
                <a:defRPr/>
              </a:pPr>
              <a:t>‹#›</a:t>
            </a:fld>
            <a:endParaRPr lang="zh-CN" altLang="en-US"/>
          </a:p>
        </p:txBody>
      </p:sp>
    </p:spTree>
    <p:extLst>
      <p:ext uri="{BB962C8B-B14F-4D97-AF65-F5344CB8AC3E}">
        <p14:creationId xmlns:p14="http://schemas.microsoft.com/office/powerpoint/2010/main" val="17138342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044211C4-C59E-4FBE-90FF-FEFF5B658099}" type="slidenum">
              <a:rPr lang="zh-CN" altLang="en-US"/>
              <a:pPr>
                <a:defRPr/>
              </a:pPr>
              <a:t>‹#›</a:t>
            </a:fld>
            <a:endParaRPr lang="zh-CN" altLang="en-US"/>
          </a:p>
        </p:txBody>
      </p:sp>
    </p:spTree>
    <p:extLst>
      <p:ext uri="{BB962C8B-B14F-4D97-AF65-F5344CB8AC3E}">
        <p14:creationId xmlns:p14="http://schemas.microsoft.com/office/powerpoint/2010/main" val="17807531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5"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DF75B03B-A26F-4933-8314-6C7AFFAE611B}" type="slidenum">
              <a:rPr lang="zh-CN" altLang="en-US"/>
              <a:pPr>
                <a:defRPr/>
              </a:pPr>
              <a:t>‹#›</a:t>
            </a:fld>
            <a:endParaRPr lang="zh-CN" altLang="en-US"/>
          </a:p>
        </p:txBody>
      </p:sp>
    </p:spTree>
    <p:extLst>
      <p:ext uri="{BB962C8B-B14F-4D97-AF65-F5344CB8AC3E}">
        <p14:creationId xmlns:p14="http://schemas.microsoft.com/office/powerpoint/2010/main" val="4178027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8"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1B178940-1FEE-4EA3-A5EA-3FB3A9A0177B}" type="slidenum">
              <a:rPr lang="zh-CN" altLang="en-US"/>
              <a:pPr>
                <a:defRPr/>
              </a:pPr>
              <a:t>‹#›</a:t>
            </a:fld>
            <a:endParaRPr lang="zh-CN" altLang="en-US"/>
          </a:p>
        </p:txBody>
      </p:sp>
    </p:spTree>
    <p:extLst>
      <p:ext uri="{BB962C8B-B14F-4D97-AF65-F5344CB8AC3E}">
        <p14:creationId xmlns:p14="http://schemas.microsoft.com/office/powerpoint/2010/main" val="304608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7"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8"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9"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10"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0920E222-3AF8-4FD2-9DB1-250EFCA9D72B}" type="slidenum">
              <a:rPr lang="zh-CN" altLang="en-US"/>
              <a:pPr>
                <a:defRPr/>
              </a:pPr>
              <a:t>‹#›</a:t>
            </a:fld>
            <a:endParaRPr lang="zh-CN" altLang="en-US"/>
          </a:p>
        </p:txBody>
      </p:sp>
    </p:spTree>
    <p:extLst>
      <p:ext uri="{BB962C8B-B14F-4D97-AF65-F5344CB8AC3E}">
        <p14:creationId xmlns:p14="http://schemas.microsoft.com/office/powerpoint/2010/main" val="388705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C3057EB4-6A51-4910-A604-438ABF75E6BE}" type="slidenum">
              <a:rPr lang="en-US" altLang="zh-CN"/>
              <a:pPr>
                <a:defRPr/>
              </a:pPr>
              <a:t>‹#›</a:t>
            </a:fld>
            <a:endParaRPr lang="en-US" altLang="zh-CN"/>
          </a:p>
        </p:txBody>
      </p:sp>
    </p:spTree>
    <p:extLst>
      <p:ext uri="{BB962C8B-B14F-4D97-AF65-F5344CB8AC3E}">
        <p14:creationId xmlns:p14="http://schemas.microsoft.com/office/powerpoint/2010/main" val="2928485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noProof="1"/>
              <a:t>单击此处编辑母版标题样式</a:t>
            </a:r>
          </a:p>
        </p:txBody>
      </p:sp>
      <p:sp>
        <p:nvSpPr>
          <p:cNvPr id="4"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012F8553-ED09-4483-A0FD-499330F73D59}" type="slidenum">
              <a:rPr lang="zh-CN" altLang="en-US"/>
              <a:pPr>
                <a:defRPr/>
              </a:pPr>
              <a:t>‹#›</a:t>
            </a:fld>
            <a:endParaRPr lang="zh-CN" altLang="en-US"/>
          </a:p>
        </p:txBody>
      </p:sp>
    </p:spTree>
    <p:extLst>
      <p:ext uri="{BB962C8B-B14F-4D97-AF65-F5344CB8AC3E}">
        <p14:creationId xmlns:p14="http://schemas.microsoft.com/office/powerpoint/2010/main" val="18960547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285FC5F9-101E-4126-A46C-76CC8A2572F2}" type="slidenum">
              <a:rPr lang="zh-CN" altLang="en-US"/>
              <a:pPr>
                <a:defRPr/>
              </a:pPr>
              <a:t>‹#›</a:t>
            </a:fld>
            <a:endParaRPr lang="zh-CN" altLang="en-US"/>
          </a:p>
        </p:txBody>
      </p:sp>
    </p:spTree>
    <p:extLst>
      <p:ext uri="{BB962C8B-B14F-4D97-AF65-F5344CB8AC3E}">
        <p14:creationId xmlns:p14="http://schemas.microsoft.com/office/powerpoint/2010/main" val="223544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6"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8"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DBFEC782-7629-4013-83F9-0FED01A7B602}" type="slidenum">
              <a:rPr lang="zh-CN" altLang="en-US"/>
              <a:pPr>
                <a:defRPr/>
              </a:pPr>
              <a:t>‹#›</a:t>
            </a:fld>
            <a:endParaRPr lang="zh-CN" altLang="en-US"/>
          </a:p>
        </p:txBody>
      </p:sp>
    </p:spTree>
    <p:extLst>
      <p:ext uri="{BB962C8B-B14F-4D97-AF65-F5344CB8AC3E}">
        <p14:creationId xmlns:p14="http://schemas.microsoft.com/office/powerpoint/2010/main" val="36941045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5"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39175" y="0"/>
            <a:ext cx="50482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6" name="Rectangle 4">
            <a:extLst>
              <a:ext uri="{FF2B5EF4-FFF2-40B4-BE49-F238E27FC236}"/>
            </a:extLst>
          </p:cNvPr>
          <p:cNvSpPr>
            <a:spLocks noGrp="1" noChangeArrowheads="1"/>
          </p:cNvSpPr>
          <p:nvPr>
            <p:ph type="dt" sz="half" idx="10"/>
          </p:nvPr>
        </p:nvSpPr>
        <p:spPr/>
        <p:txBody>
          <a:bodyPr/>
          <a:lstStyle>
            <a:lvl1pPr>
              <a:defRPr/>
            </a:lvl1pPr>
          </a:lstStyle>
          <a:p>
            <a:pPr>
              <a:defRPr/>
            </a:pPr>
            <a:endParaRPr lang="en-US"/>
          </a:p>
        </p:txBody>
      </p:sp>
      <p:sp>
        <p:nvSpPr>
          <p:cNvPr id="7" name="Rectangle 5">
            <a:extLst>
              <a:ext uri="{FF2B5EF4-FFF2-40B4-BE49-F238E27FC236}"/>
            </a:extLst>
          </p:cNvPr>
          <p:cNvSpPr>
            <a:spLocks noGrp="1" noChangeArrowheads="1"/>
          </p:cNvSpPr>
          <p:nvPr>
            <p:ph type="ftr" sz="quarter" idx="11"/>
          </p:nvPr>
        </p:nvSpPr>
        <p:spPr/>
        <p:txBody>
          <a:bodyPr/>
          <a:lstStyle>
            <a:lvl1pPr>
              <a:defRPr/>
            </a:lvl1pPr>
          </a:lstStyle>
          <a:p>
            <a:pPr>
              <a:defRPr/>
            </a:pPr>
            <a:endParaRPr lang="en-US"/>
          </a:p>
        </p:txBody>
      </p:sp>
      <p:sp>
        <p:nvSpPr>
          <p:cNvPr id="8" name="Rectangle 6">
            <a:extLst>
              <a:ext uri="{FF2B5EF4-FFF2-40B4-BE49-F238E27FC236}"/>
            </a:extLst>
          </p:cNvPr>
          <p:cNvSpPr>
            <a:spLocks noGrp="1" noChangeArrowheads="1"/>
          </p:cNvSpPr>
          <p:nvPr>
            <p:ph type="sldNum" sz="quarter" idx="12"/>
          </p:nvPr>
        </p:nvSpPr>
        <p:spPr/>
        <p:txBody>
          <a:bodyPr/>
          <a:lstStyle>
            <a:lvl1pPr>
              <a:defRPr smtClean="0"/>
            </a:lvl1pPr>
          </a:lstStyle>
          <a:p>
            <a:pPr>
              <a:defRPr/>
            </a:pPr>
            <a:fld id="{F62141A1-1A24-42B4-9948-FDC07B8C6A05}" type="slidenum">
              <a:rPr lang="zh-CN" altLang="en-US"/>
              <a:pPr>
                <a:defRPr/>
              </a:pPr>
              <a:t>‹#›</a:t>
            </a:fld>
            <a:endParaRPr lang="zh-CN" altLang="en-US"/>
          </a:p>
        </p:txBody>
      </p:sp>
    </p:spTree>
    <p:extLst>
      <p:ext uri="{BB962C8B-B14F-4D97-AF65-F5344CB8AC3E}">
        <p14:creationId xmlns:p14="http://schemas.microsoft.com/office/powerpoint/2010/main" val="98941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AB21D4B5-AA26-45DD-A6E9-0EE78B3FD7CB}" type="slidenum">
              <a:rPr lang="zh-CN" altLang="en-US"/>
              <a:pPr>
                <a:defRPr/>
              </a:pPr>
              <a:t>‹#›</a:t>
            </a:fld>
            <a:endParaRPr lang="zh-CN" altLang="en-US"/>
          </a:p>
        </p:txBody>
      </p:sp>
    </p:spTree>
    <p:extLst>
      <p:ext uri="{BB962C8B-B14F-4D97-AF65-F5344CB8AC3E}">
        <p14:creationId xmlns:p14="http://schemas.microsoft.com/office/powerpoint/2010/main" val="13906870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B5250C8-50A5-4950-AB45-8B1EBE40303A}" type="slidenum">
              <a:rPr lang="zh-CN" altLang="en-US"/>
              <a:pPr>
                <a:defRPr/>
              </a:pPr>
              <a:t>‹#›</a:t>
            </a:fld>
            <a:endParaRPr lang="zh-CN" altLang="en-US"/>
          </a:p>
        </p:txBody>
      </p:sp>
    </p:spTree>
    <p:extLst>
      <p:ext uri="{BB962C8B-B14F-4D97-AF65-F5344CB8AC3E}">
        <p14:creationId xmlns:p14="http://schemas.microsoft.com/office/powerpoint/2010/main" val="28817512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54BC62E0-B61B-42E8-85F3-1474CC9180C3}" type="slidenum">
              <a:rPr lang="zh-CN" altLang="en-US"/>
              <a:pPr>
                <a:defRPr/>
              </a:pPr>
              <a:t>‹#›</a:t>
            </a:fld>
            <a:endParaRPr lang="zh-CN" altLang="en-US"/>
          </a:p>
        </p:txBody>
      </p:sp>
    </p:spTree>
    <p:extLst>
      <p:ext uri="{BB962C8B-B14F-4D97-AF65-F5344CB8AC3E}">
        <p14:creationId xmlns:p14="http://schemas.microsoft.com/office/powerpoint/2010/main" val="2438433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3545B6D-8B6E-4EDD-9EE8-DD6C4ACC5359}" type="slidenum">
              <a:rPr lang="zh-CN" altLang="en-US"/>
              <a:pPr>
                <a:defRPr/>
              </a:pPr>
              <a:t>‹#›</a:t>
            </a:fld>
            <a:endParaRPr lang="zh-CN" altLang="en-US"/>
          </a:p>
        </p:txBody>
      </p:sp>
    </p:spTree>
    <p:extLst>
      <p:ext uri="{BB962C8B-B14F-4D97-AF65-F5344CB8AC3E}">
        <p14:creationId xmlns:p14="http://schemas.microsoft.com/office/powerpoint/2010/main" val="8865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0B607072-5585-454D-9E22-9ACA2457A2DF}" type="slidenum">
              <a:rPr lang="en-US" altLang="zh-CN"/>
              <a:pPr>
                <a:defRPr/>
              </a:pPr>
              <a:t>‹#›</a:t>
            </a:fld>
            <a:endParaRPr lang="en-US" altLang="zh-CN"/>
          </a:p>
        </p:txBody>
      </p:sp>
    </p:spTree>
    <p:extLst>
      <p:ext uri="{BB962C8B-B14F-4D97-AF65-F5344CB8AC3E}">
        <p14:creationId xmlns:p14="http://schemas.microsoft.com/office/powerpoint/2010/main" val="399273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87AE951-0CD9-4EA6-8FF7-78EDD5780DC8}" type="slidenum">
              <a:rPr lang="en-US" altLang="zh-CN"/>
              <a:pPr>
                <a:defRPr/>
              </a:pPr>
              <a:t>‹#›</a:t>
            </a:fld>
            <a:endParaRPr lang="en-US" altLang="zh-CN"/>
          </a:p>
        </p:txBody>
      </p:sp>
    </p:spTree>
    <p:extLst>
      <p:ext uri="{BB962C8B-B14F-4D97-AF65-F5344CB8AC3E}">
        <p14:creationId xmlns:p14="http://schemas.microsoft.com/office/powerpoint/2010/main" val="414353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4E8DEA82-3E3D-4C1A-AA8B-DC54C065ABE6}" type="slidenum">
              <a:rPr lang="en-US" altLang="zh-CN"/>
              <a:pPr>
                <a:defRPr/>
              </a:pPr>
              <a:t>‹#›</a:t>
            </a:fld>
            <a:endParaRPr lang="en-US" altLang="zh-CN"/>
          </a:p>
        </p:txBody>
      </p:sp>
    </p:spTree>
    <p:extLst>
      <p:ext uri="{BB962C8B-B14F-4D97-AF65-F5344CB8AC3E}">
        <p14:creationId xmlns:p14="http://schemas.microsoft.com/office/powerpoint/2010/main" val="93902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9DB46B2E-3486-4B99-9A53-49AB3E0FEEB8}" type="slidenum">
              <a:rPr lang="en-US" altLang="zh-CN"/>
              <a:pPr>
                <a:defRPr/>
              </a:pPr>
              <a:t>‹#›</a:t>
            </a:fld>
            <a:endParaRPr lang="en-US" altLang="zh-CN"/>
          </a:p>
        </p:txBody>
      </p:sp>
    </p:spTree>
    <p:extLst>
      <p:ext uri="{BB962C8B-B14F-4D97-AF65-F5344CB8AC3E}">
        <p14:creationId xmlns:p14="http://schemas.microsoft.com/office/powerpoint/2010/main" val="1603445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29907A80-51A0-43DE-A838-E0AB49DC79A7}" type="slidenum">
              <a:rPr lang="en-US" altLang="zh-CN"/>
              <a:pPr>
                <a:defRPr/>
              </a:pPr>
              <a:t>‹#›</a:t>
            </a:fld>
            <a:endParaRPr lang="en-US" altLang="zh-CN"/>
          </a:p>
        </p:txBody>
      </p:sp>
    </p:spTree>
    <p:extLst>
      <p:ext uri="{BB962C8B-B14F-4D97-AF65-F5344CB8AC3E}">
        <p14:creationId xmlns:p14="http://schemas.microsoft.com/office/powerpoint/2010/main" val="132400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8D43A3E2-7D40-49A0-BC56-8D246EFF34F2}" type="slidenum">
              <a:rPr lang="en-US" altLang="zh-CN"/>
              <a:pPr>
                <a:defRPr/>
              </a:pPr>
              <a:t>‹#›</a:t>
            </a:fld>
            <a:endParaRPr lang="en-US" altLang="zh-CN"/>
          </a:p>
        </p:txBody>
      </p:sp>
    </p:spTree>
    <p:extLst>
      <p:ext uri="{BB962C8B-B14F-4D97-AF65-F5344CB8AC3E}">
        <p14:creationId xmlns:p14="http://schemas.microsoft.com/office/powerpoint/2010/main" val="3559665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a:extLst>
              <a:ext uri="{FF2B5EF4-FFF2-40B4-BE49-F238E27FC236}"/>
            </a:extLst>
          </p:cNvPr>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1029" name="Rectangle 5">
            <a:extLst>
              <a:ext uri="{FF2B5EF4-FFF2-40B4-BE49-F238E27FC236}"/>
            </a:extLst>
          </p:cNvPr>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1030" name="Rectangle 6">
            <a:extLst>
              <a:ext uri="{FF2B5EF4-FFF2-40B4-BE49-F238E27FC236}"/>
            </a:extLst>
          </p:cNvPr>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smtClean="0"/>
            </a:lvl1pPr>
          </a:lstStyle>
          <a:p>
            <a:pPr>
              <a:defRPr/>
            </a:pPr>
            <a:fld id="{26003734-1A61-4E94-891E-61A435DF864F}" type="slidenum">
              <a:rPr lang="en-US" altLang="zh-CN"/>
              <a:pPr>
                <a:defRPr/>
              </a:pPr>
              <a:t>‹#›</a:t>
            </a:fld>
            <a:endParaRPr lang="en-US" altLang="zh-CN"/>
          </a:p>
        </p:txBody>
      </p:sp>
      <p:pic>
        <p:nvPicPr>
          <p:cNvPr id="1031" name="图片 6" descr="内容页副本.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4763"/>
            <a:ext cx="9144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 id="2147484905" r:id="rId10"/>
    <p:sldLayoutId id="214748490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2050" name="Rectangle 3"/>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Rectangle 4">
            <a:extLst>
              <a:ext uri="{FF2B5EF4-FFF2-40B4-BE49-F238E27FC236}"/>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2053" name="Rectangle 5">
            <a:extLst>
              <a:ext uri="{FF2B5EF4-FFF2-40B4-BE49-F238E27FC236}"/>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2054" name="Rectangle 6">
            <a:extLst>
              <a:ext uri="{FF2B5EF4-FFF2-40B4-BE49-F238E27FC236}"/>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smtClean="0"/>
            </a:lvl1pPr>
          </a:lstStyle>
          <a:p>
            <a:pPr>
              <a:defRPr/>
            </a:pPr>
            <a:fld id="{A66DC8A9-0254-4932-9268-79AE2C2DBF0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24" r:id="rId7"/>
    <p:sldLayoutId id="2147484913" r:id="rId8"/>
    <p:sldLayoutId id="2147484914" r:id="rId9"/>
    <p:sldLayoutId id="2147484915" r:id="rId10"/>
    <p:sldLayoutId id="2147484916" r:id="rId11"/>
    <p:sldLayoutId id="2147484917" r:id="rId12"/>
    <p:sldLayoutId id="2147484918"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4294967295"/>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2" name="Rectangle 4">
            <a:extLst>
              <a:ext uri="{FF2B5EF4-FFF2-40B4-BE49-F238E27FC236}"/>
            </a:extLst>
          </p:cNvPr>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2053" name="Rectangle 5">
            <a:extLst>
              <a:ext uri="{FF2B5EF4-FFF2-40B4-BE49-F238E27FC236}"/>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mn-ea"/>
              </a:defRPr>
            </a:lvl1pPr>
          </a:lstStyle>
          <a:p>
            <a:pPr>
              <a:defRPr/>
            </a:pPr>
            <a:endParaRPr lang="en-US"/>
          </a:p>
        </p:txBody>
      </p:sp>
      <p:sp>
        <p:nvSpPr>
          <p:cNvPr id="2054" name="Rectangle 6">
            <a:extLst>
              <a:ext uri="{FF2B5EF4-FFF2-40B4-BE49-F238E27FC236}"/>
            </a:extLst>
          </p:cNvPr>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smtClean="0"/>
            </a:lvl1pPr>
          </a:lstStyle>
          <a:p>
            <a:pPr>
              <a:defRPr/>
            </a:pPr>
            <a:fld id="{BD1FC1CA-C2F3-4103-BC60-F4DAADF79D9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919"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20" r:id="rId10"/>
    <p:sldLayoutId id="2147484921" r:id="rId11"/>
    <p:sldLayoutId id="2147484922" r:id="rId12"/>
    <p:sldLayoutId id="2147484923"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2643188" y="3573463"/>
            <a:ext cx="3744912" cy="542925"/>
          </a:xfrm>
        </p:spPr>
        <p:txBody>
          <a:bodyPr/>
          <a:lstStyle/>
          <a:p>
            <a:pPr algn="just" eaLnBrk="1" hangingPunct="1">
              <a:lnSpc>
                <a:spcPct val="90000"/>
              </a:lnSpc>
            </a:pPr>
            <a:r>
              <a:rPr lang="zh-CN" altLang="en-US" sz="3600" smtClean="0">
                <a:solidFill>
                  <a:srgbClr val="003366"/>
                </a:solidFill>
                <a:latin typeface="微软雅黑" panose="020B0503020204020204" pitchFamily="34" charset="-122"/>
                <a:ea typeface="微软雅黑" panose="020B0503020204020204" pitchFamily="34" charset="-122"/>
              </a:rPr>
              <a:t>汇报人：唐柏鉴</a:t>
            </a:r>
            <a:endParaRPr lang="en-US" altLang="zh-CN" sz="3600" smtClean="0">
              <a:solidFill>
                <a:srgbClr val="003366"/>
              </a:solidFill>
              <a:latin typeface="微软雅黑" panose="020B0503020204020204" pitchFamily="34" charset="-122"/>
              <a:ea typeface="微软雅黑" panose="020B0503020204020204" pitchFamily="34" charset="-122"/>
            </a:endParaRPr>
          </a:p>
        </p:txBody>
      </p:sp>
      <p:sp>
        <p:nvSpPr>
          <p:cNvPr id="15363" name="Rectangle 2"/>
          <p:cNvSpPr>
            <a:spLocks noChangeArrowheads="1"/>
          </p:cNvSpPr>
          <p:nvPr/>
        </p:nvSpPr>
        <p:spPr bwMode="auto">
          <a:xfrm>
            <a:off x="0" y="1268413"/>
            <a:ext cx="8915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3600" b="1" dirty="0">
                <a:solidFill>
                  <a:srgbClr val="0E1E20"/>
                </a:solidFill>
                <a:latin typeface="微软雅黑" panose="020B0503020204020204" pitchFamily="34" charset="-122"/>
                <a:ea typeface="微软雅黑" panose="020B0503020204020204" pitchFamily="34" charset="-122"/>
              </a:rPr>
              <a:t> 基于立体编织技术的船用</a:t>
            </a:r>
            <a:endParaRPr lang="en-US" altLang="zh-CN" sz="3600" b="1" dirty="0">
              <a:solidFill>
                <a:srgbClr val="0E1E20"/>
              </a:solidFill>
              <a:latin typeface="微软雅黑" panose="020B0503020204020204" pitchFamily="34" charset="-122"/>
              <a:ea typeface="微软雅黑" panose="020B0503020204020204" pitchFamily="34" charset="-122"/>
            </a:endParaRPr>
          </a:p>
          <a:p>
            <a:pPr algn="ctr">
              <a:spcBef>
                <a:spcPct val="0"/>
              </a:spcBef>
              <a:buFontTx/>
              <a:buNone/>
            </a:pPr>
            <a:r>
              <a:rPr lang="zh-CN" altLang="en-US" sz="3600" b="1" dirty="0">
                <a:solidFill>
                  <a:srgbClr val="0E1E20"/>
                </a:solidFill>
                <a:latin typeface="微软雅黑" panose="020B0503020204020204" pitchFamily="34" charset="-122"/>
                <a:ea typeface="微软雅黑" panose="020B0503020204020204" pitchFamily="34" charset="-122"/>
              </a:rPr>
              <a:t>复合材料抗侵彻模块产品研发</a:t>
            </a:r>
          </a:p>
        </p:txBody>
      </p:sp>
      <p:sp>
        <p:nvSpPr>
          <p:cNvPr id="15364" name="Rectangle 2"/>
          <p:cNvSpPr txBox="1">
            <a:spLocks noChangeArrowheads="1"/>
          </p:cNvSpPr>
          <p:nvPr/>
        </p:nvSpPr>
        <p:spPr bwMode="auto">
          <a:xfrm>
            <a:off x="20638" y="59436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b="1">
                <a:solidFill>
                  <a:srgbClr val="FFFFFF"/>
                </a:solidFill>
                <a:latin typeface="Times New Roman" panose="02020603050405020304" pitchFamily="18" charset="0"/>
                <a:ea typeface="楷体_GB2312" pitchFamily="49" charset="-122"/>
              </a:rPr>
              <a:t>2012 </a:t>
            </a:r>
            <a:r>
              <a:rPr lang="en-US" altLang="zh-CN" b="1">
                <a:solidFill>
                  <a:srgbClr val="FFFFFF"/>
                </a:solidFill>
                <a:latin typeface="Times New Roman" panose="02020603050405020304" pitchFamily="18" charset="0"/>
                <a:ea typeface="楷体_GB2312" pitchFamily="49" charset="-122"/>
                <a:sym typeface="Wingdings" panose="05000000000000000000" pitchFamily="2" charset="2"/>
              </a:rPr>
              <a:t></a:t>
            </a:r>
            <a:r>
              <a:rPr lang="en-US" altLang="zh-CN" b="1">
                <a:solidFill>
                  <a:srgbClr val="FFFFFF"/>
                </a:solidFill>
                <a:latin typeface="Times New Roman" panose="02020603050405020304" pitchFamily="18" charset="0"/>
                <a:ea typeface="楷体_GB2312" pitchFamily="49" charset="-122"/>
              </a:rPr>
              <a:t> 06</a:t>
            </a:r>
            <a:r>
              <a:rPr lang="en-US" altLang="zh-CN" b="1">
                <a:solidFill>
                  <a:srgbClr val="FFFFFF"/>
                </a:solidFill>
                <a:latin typeface="Times New Roman" panose="02020603050405020304" pitchFamily="18" charset="0"/>
                <a:ea typeface="楷体_GB2312" pitchFamily="49" charset="-122"/>
                <a:sym typeface="Wingdings" panose="05000000000000000000" pitchFamily="2" charset="2"/>
              </a:rPr>
              <a:t> 06</a:t>
            </a:r>
            <a:endParaRPr lang="zh-CN" altLang="en-US" b="1">
              <a:solidFill>
                <a:srgbClr val="FFFFFF"/>
              </a:solidFill>
              <a:latin typeface="Times New Roman" panose="02020603050405020304" pitchFamily="18" charset="0"/>
              <a:ea typeface="楷体_GB2312" pitchFamily="49" charset="-122"/>
            </a:endParaRPr>
          </a:p>
        </p:txBody>
      </p:sp>
      <p:sp>
        <p:nvSpPr>
          <p:cNvPr id="6" name="Rectangle 3">
            <a:extLst>
              <a:ext uri="{FF2B5EF4-FFF2-40B4-BE49-F238E27FC236}"/>
            </a:extLst>
          </p:cNvPr>
          <p:cNvSpPr txBox="1">
            <a:spLocks noChangeArrowheads="1"/>
          </p:cNvSpPr>
          <p:nvPr/>
        </p:nvSpPr>
        <p:spPr bwMode="auto">
          <a:xfrm>
            <a:off x="2555875" y="4973638"/>
            <a:ext cx="4103688" cy="542925"/>
          </a:xfrm>
          <a:prstGeom prst="rect">
            <a:avLst/>
          </a:prstGeom>
          <a:noFill/>
          <a:ln>
            <a:noFill/>
          </a:ln>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just" eaLnBrk="1" hangingPunct="1">
              <a:lnSpc>
                <a:spcPct val="90000"/>
              </a:lnSpc>
              <a:defRPr/>
            </a:pPr>
            <a:r>
              <a:rPr lang="zh-CN" altLang="en-US" sz="2400" kern="0" dirty="0">
                <a:solidFill>
                  <a:srgbClr val="003366"/>
                </a:solidFill>
                <a:latin typeface="微软雅黑" panose="020B0503020204020204" pitchFamily="34" charset="-122"/>
                <a:ea typeface="微软雅黑" panose="020B0503020204020204" pitchFamily="34" charset="-122"/>
                <a:cs typeface="楷体_GB2312" pitchFamily="49" charset="-122"/>
              </a:rPr>
              <a:t>汇报时间：</a:t>
            </a:r>
            <a:r>
              <a:rPr lang="en-US" altLang="zh-CN" sz="2400" kern="0" dirty="0">
                <a:solidFill>
                  <a:srgbClr val="003366"/>
                </a:solidFill>
                <a:latin typeface="微软雅黑" panose="020B0503020204020204" pitchFamily="34" charset="-122"/>
                <a:ea typeface="微软雅黑" panose="020B0503020204020204" pitchFamily="34" charset="-122"/>
                <a:cs typeface="楷体_GB2312" pitchFamily="49" charset="-122"/>
              </a:rPr>
              <a:t>2018</a:t>
            </a:r>
            <a:r>
              <a:rPr lang="zh-CN" altLang="en-US" sz="2400" kern="0" dirty="0" smtClean="0">
                <a:solidFill>
                  <a:srgbClr val="003366"/>
                </a:solidFill>
                <a:latin typeface="微软雅黑" panose="020B0503020204020204" pitchFamily="34" charset="-122"/>
                <a:ea typeface="微软雅黑" panose="020B0503020204020204" pitchFamily="34" charset="-122"/>
                <a:cs typeface="楷体_GB2312" pitchFamily="49" charset="-122"/>
              </a:rPr>
              <a:t>年</a:t>
            </a:r>
            <a:r>
              <a:rPr lang="en-US" altLang="zh-CN" sz="2400" kern="0" dirty="0" smtClean="0">
                <a:solidFill>
                  <a:srgbClr val="003366"/>
                </a:solidFill>
                <a:latin typeface="微软雅黑" panose="020B0503020204020204" pitchFamily="34" charset="-122"/>
                <a:ea typeface="微软雅黑" panose="020B0503020204020204" pitchFamily="34" charset="-122"/>
                <a:cs typeface="楷体_GB2312" pitchFamily="49" charset="-122"/>
              </a:rPr>
              <a:t>9</a:t>
            </a:r>
            <a:r>
              <a:rPr lang="zh-CN" altLang="en-US" sz="2400" kern="0" dirty="0" smtClean="0">
                <a:solidFill>
                  <a:srgbClr val="003366"/>
                </a:solidFill>
                <a:latin typeface="微软雅黑" panose="020B0503020204020204" pitchFamily="34" charset="-122"/>
                <a:ea typeface="微软雅黑" panose="020B0503020204020204" pitchFamily="34" charset="-122"/>
                <a:cs typeface="楷体_GB2312" pitchFamily="49" charset="-122"/>
              </a:rPr>
              <a:t>月</a:t>
            </a:r>
            <a:r>
              <a:rPr lang="en-US" altLang="zh-CN" sz="2400" kern="0" dirty="0" smtClean="0">
                <a:solidFill>
                  <a:srgbClr val="003366"/>
                </a:solidFill>
                <a:latin typeface="微软雅黑" panose="020B0503020204020204" pitchFamily="34" charset="-122"/>
                <a:ea typeface="微软雅黑" panose="020B0503020204020204" pitchFamily="34" charset="-122"/>
                <a:cs typeface="楷体_GB2312" pitchFamily="49" charset="-122"/>
              </a:rPr>
              <a:t>28</a:t>
            </a:r>
            <a:r>
              <a:rPr lang="zh-CN" altLang="en-US" sz="2400" kern="0" dirty="0" smtClean="0">
                <a:solidFill>
                  <a:srgbClr val="003366"/>
                </a:solidFill>
                <a:latin typeface="微软雅黑" panose="020B0503020204020204" pitchFamily="34" charset="-122"/>
                <a:ea typeface="微软雅黑" panose="020B0503020204020204" pitchFamily="34" charset="-122"/>
                <a:cs typeface="楷体_GB2312" pitchFamily="49" charset="-122"/>
              </a:rPr>
              <a:t>日</a:t>
            </a:r>
            <a:endParaRPr lang="en-US" altLang="zh-CN" sz="2400" kern="0" dirty="0">
              <a:solidFill>
                <a:srgbClr val="003366"/>
              </a:solidFill>
              <a:latin typeface="微软雅黑" panose="020B0503020204020204" pitchFamily="34" charset="-122"/>
              <a:ea typeface="微软雅黑" panose="020B0503020204020204" pitchFamily="34" charset="-122"/>
              <a:cs typeface="楷体_GB2312" pitchFamily="49" charset="-122"/>
            </a:endParaRPr>
          </a:p>
        </p:txBody>
      </p:sp>
      <p:sp>
        <p:nvSpPr>
          <p:cNvPr id="7" name="Rectangle 3">
            <a:extLst>
              <a:ext uri="{FF2B5EF4-FFF2-40B4-BE49-F238E27FC236}"/>
            </a:extLst>
          </p:cNvPr>
          <p:cNvSpPr txBox="1">
            <a:spLocks noChangeArrowheads="1"/>
          </p:cNvSpPr>
          <p:nvPr/>
        </p:nvSpPr>
        <p:spPr bwMode="auto">
          <a:xfrm>
            <a:off x="2987675" y="5622925"/>
            <a:ext cx="3313113" cy="542925"/>
          </a:xfrm>
          <a:prstGeom prst="rect">
            <a:avLst/>
          </a:prstGeom>
          <a:noFill/>
          <a:ln>
            <a:noFill/>
          </a:ln>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just" eaLnBrk="1" hangingPunct="1">
              <a:lnSpc>
                <a:spcPct val="90000"/>
              </a:lnSpc>
              <a:defRPr/>
            </a:pPr>
            <a:r>
              <a:rPr lang="zh-CN" altLang="en-US" sz="2400" kern="0" dirty="0">
                <a:solidFill>
                  <a:srgbClr val="003366"/>
                </a:solidFill>
                <a:latin typeface="微软雅黑" panose="020B0503020204020204" pitchFamily="34" charset="-122"/>
                <a:ea typeface="微软雅黑" panose="020B0503020204020204" pitchFamily="34" charset="-122"/>
                <a:cs typeface="楷体_GB2312" pitchFamily="49" charset="-122"/>
              </a:rPr>
              <a:t>江  苏  科  技  大  学</a:t>
            </a:r>
            <a:endParaRPr lang="en-US" altLang="zh-CN" sz="2400" kern="0" dirty="0">
              <a:solidFill>
                <a:srgbClr val="003366"/>
              </a:solidFill>
              <a:latin typeface="微软雅黑" panose="020B0503020204020204" pitchFamily="34" charset="-122"/>
              <a:ea typeface="微软雅黑" panose="020B0503020204020204" pitchFamily="34" charset="-122"/>
              <a:cs typeface="楷体_GB2312" pitchFamily="49" charset="-122"/>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6627" name="矩形 2"/>
          <p:cNvSpPr>
            <a:spLocks noChangeArrowheads="1"/>
          </p:cNvSpPr>
          <p:nvPr/>
        </p:nvSpPr>
        <p:spPr bwMode="auto">
          <a:xfrm>
            <a:off x="393700" y="836613"/>
            <a:ext cx="842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2.</a:t>
            </a:r>
            <a:r>
              <a:rPr lang="zh-CN" altLang="en-US" sz="2400" b="1">
                <a:solidFill>
                  <a:srgbClr val="000000"/>
                </a:solidFill>
                <a:latin typeface="黑体" panose="02010609060101010101" pitchFamily="49" charset="-122"/>
                <a:ea typeface="黑体" panose="02010609060101010101" pitchFamily="49" charset="-122"/>
              </a:rPr>
              <a:t> 纤维束力学性能测试</a:t>
            </a:r>
          </a:p>
        </p:txBody>
      </p:sp>
      <p:pic>
        <p:nvPicPr>
          <p:cNvPr id="2662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5" y="1293813"/>
            <a:ext cx="676910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extLst>
          </p:cNvPr>
          <p:cNvSpPr/>
          <p:nvPr/>
        </p:nvSpPr>
        <p:spPr>
          <a:xfrm>
            <a:off x="2276475" y="6089650"/>
            <a:ext cx="5383213" cy="400050"/>
          </a:xfrm>
          <a:prstGeom prst="rect">
            <a:avLst/>
          </a:prstGeom>
        </p:spPr>
        <p:txBody>
          <a:bodyPr>
            <a:spAutoFit/>
          </a:bodyPr>
          <a:lstStyle/>
          <a:p>
            <a:pPr>
              <a:defRPr/>
            </a:pPr>
            <a:r>
              <a:rPr lang="en-US" altLang="zh-CN" sz="2000" kern="100" dirty="0">
                <a:latin typeface="Calibri" panose="020F0502020204030204" pitchFamily="34" charset="0"/>
                <a:cs typeface="Times New Roman" panose="02020603050405020304" pitchFamily="18" charset="0"/>
              </a:rPr>
              <a:t>60</a:t>
            </a:r>
            <a:r>
              <a:rPr lang="zh-CN" altLang="zh-CN" sz="2000" kern="100" dirty="0">
                <a:latin typeface="Calibri" panose="020F0502020204030204" pitchFamily="34" charset="0"/>
                <a:cs typeface="Times New Roman" panose="02020603050405020304" pitchFamily="18" charset="0"/>
              </a:rPr>
              <a:t>℃下高强高模聚乙烯纤维束的应力应变曲线</a:t>
            </a:r>
            <a:endParaRPr lang="zh-CN" altLang="en-US" sz="2000" dirty="0"/>
          </a:p>
        </p:txBody>
      </p:sp>
    </p:spTree>
    <p:extLst>
      <p:ext uri="{BB962C8B-B14F-4D97-AF65-F5344CB8AC3E}">
        <p14:creationId xmlns:p14="http://schemas.microsoft.com/office/powerpoint/2010/main" val="1150788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7651" name="矩形 2"/>
          <p:cNvSpPr>
            <a:spLocks noChangeArrowheads="1"/>
          </p:cNvSpPr>
          <p:nvPr/>
        </p:nvSpPr>
        <p:spPr bwMode="auto">
          <a:xfrm>
            <a:off x="393700" y="836613"/>
            <a:ext cx="842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2.</a:t>
            </a:r>
            <a:r>
              <a:rPr lang="zh-CN" altLang="en-US" sz="2400" b="1">
                <a:solidFill>
                  <a:srgbClr val="000000"/>
                </a:solidFill>
                <a:latin typeface="黑体" panose="02010609060101010101" pitchFamily="49" charset="-122"/>
                <a:ea typeface="黑体" panose="02010609060101010101" pitchFamily="49" charset="-122"/>
              </a:rPr>
              <a:t> 纤维束力学性能测试</a:t>
            </a:r>
          </a:p>
        </p:txBody>
      </p:sp>
      <p:pic>
        <p:nvPicPr>
          <p:cNvPr id="27652"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025" y="1341438"/>
            <a:ext cx="65278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extLst>
          </p:cNvPr>
          <p:cNvSpPr/>
          <p:nvPr/>
        </p:nvSpPr>
        <p:spPr>
          <a:xfrm>
            <a:off x="2259013" y="5981700"/>
            <a:ext cx="5418137" cy="400050"/>
          </a:xfrm>
          <a:prstGeom prst="rect">
            <a:avLst/>
          </a:prstGeom>
        </p:spPr>
        <p:txBody>
          <a:bodyPr>
            <a:spAutoFit/>
          </a:bodyPr>
          <a:lstStyle/>
          <a:p>
            <a:pPr>
              <a:defRPr/>
            </a:pPr>
            <a:r>
              <a:rPr lang="en-US" altLang="zh-CN" sz="2000" kern="100" dirty="0">
                <a:latin typeface="Calibri" panose="020F0502020204030204" pitchFamily="34" charset="0"/>
                <a:cs typeface="Times New Roman" panose="02020603050405020304" pitchFamily="18" charset="0"/>
              </a:rPr>
              <a:t>120</a:t>
            </a:r>
            <a:r>
              <a:rPr lang="zh-CN" altLang="zh-CN" sz="2000" kern="100" dirty="0">
                <a:latin typeface="Calibri" panose="020F0502020204030204" pitchFamily="34" charset="0"/>
                <a:cs typeface="Times New Roman" panose="02020603050405020304" pitchFamily="18" charset="0"/>
              </a:rPr>
              <a:t>℃下高强高模聚乙烯纤维束的应力应变曲线</a:t>
            </a:r>
            <a:endParaRPr lang="zh-CN" altLang="en-US" sz="2000" dirty="0"/>
          </a:p>
        </p:txBody>
      </p:sp>
    </p:spTree>
    <p:extLst>
      <p:ext uri="{BB962C8B-B14F-4D97-AF65-F5344CB8AC3E}">
        <p14:creationId xmlns:p14="http://schemas.microsoft.com/office/powerpoint/2010/main" val="463310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8675" name="矩形 2"/>
          <p:cNvSpPr>
            <a:spLocks noChangeArrowheads="1"/>
          </p:cNvSpPr>
          <p:nvPr/>
        </p:nvSpPr>
        <p:spPr bwMode="auto">
          <a:xfrm>
            <a:off x="393700" y="908050"/>
            <a:ext cx="842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2.</a:t>
            </a:r>
            <a:r>
              <a:rPr lang="zh-CN" altLang="en-US" sz="2400" b="1">
                <a:solidFill>
                  <a:srgbClr val="000000"/>
                </a:solidFill>
                <a:latin typeface="黑体" panose="02010609060101010101" pitchFamily="49" charset="-122"/>
                <a:ea typeface="黑体" panose="02010609060101010101" pitchFamily="49" charset="-122"/>
              </a:rPr>
              <a:t> 纤维束力学性能测试</a:t>
            </a:r>
          </a:p>
        </p:txBody>
      </p:sp>
      <p:graphicFrame>
        <p:nvGraphicFramePr>
          <p:cNvPr id="7" name="表格 6">
            <a:extLst>
              <a:ext uri="{FF2B5EF4-FFF2-40B4-BE49-F238E27FC236}"/>
            </a:extLst>
          </p:cNvPr>
          <p:cNvGraphicFramePr>
            <a:graphicFrameLocks noGrp="1"/>
          </p:cNvGraphicFramePr>
          <p:nvPr/>
        </p:nvGraphicFramePr>
        <p:xfrm>
          <a:off x="899592" y="2708920"/>
          <a:ext cx="7488831" cy="2736307"/>
        </p:xfrm>
        <a:graphic>
          <a:graphicData uri="http://schemas.openxmlformats.org/drawingml/2006/table">
            <a:tbl>
              <a:tblPr firstRow="1" firstCol="1" bandRow="1"/>
              <a:tblGrid>
                <a:gridCol w="936104">
                  <a:extLst>
                    <a:ext uri="{9D8B030D-6E8A-4147-A177-3AD203B41FA5}"/>
                  </a:extLst>
                </a:gridCol>
                <a:gridCol w="1512168">
                  <a:extLst>
                    <a:ext uri="{9D8B030D-6E8A-4147-A177-3AD203B41FA5}"/>
                  </a:extLst>
                </a:gridCol>
                <a:gridCol w="1440160">
                  <a:extLst>
                    <a:ext uri="{9D8B030D-6E8A-4147-A177-3AD203B41FA5}"/>
                  </a:extLst>
                </a:gridCol>
                <a:gridCol w="1152128">
                  <a:extLst>
                    <a:ext uri="{9D8B030D-6E8A-4147-A177-3AD203B41FA5}"/>
                  </a:extLst>
                </a:gridCol>
                <a:gridCol w="1152128">
                  <a:extLst>
                    <a:ext uri="{9D8B030D-6E8A-4147-A177-3AD203B41FA5}"/>
                  </a:extLst>
                </a:gridCol>
                <a:gridCol w="1296143">
                  <a:extLst>
                    <a:ext uri="{9D8B030D-6E8A-4147-A177-3AD203B41FA5}"/>
                  </a:extLst>
                </a:gridCol>
              </a:tblGrid>
              <a:tr h="820890">
                <a:tc>
                  <a:txBody>
                    <a:bodyPr/>
                    <a:lstStyle/>
                    <a:p>
                      <a:pPr algn="just">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Strain rate/s</a:t>
                      </a:r>
                      <a:r>
                        <a:rPr lang="en-US" sz="1600" kern="100" baseline="300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弹性模量</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E</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GPa</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断裂应力</a:t>
                      </a:r>
                      <a:r>
                        <a:rPr lang="en-US" sz="1600" i="1" kern="100" dirty="0" err="1">
                          <a:effectLst/>
                          <a:latin typeface="Times New Roman" panose="02020603050405020304" pitchFamily="18" charset="0"/>
                          <a:ea typeface="宋体" panose="02010600030101010101" pitchFamily="2" charset="-122"/>
                          <a:cs typeface="Times New Roman" panose="02020603050405020304" pitchFamily="18" charset="0"/>
                        </a:rPr>
                        <a:t>σ</a:t>
                      </a:r>
                      <a:r>
                        <a:rPr lang="en-US" sz="1600" kern="100" baseline="-25000" dirty="0" err="1">
                          <a:effectLst/>
                          <a:latin typeface="Times New Roman" panose="02020603050405020304" pitchFamily="18" charset="0"/>
                          <a:ea typeface="宋体" panose="02010600030101010101" pitchFamily="2" charset="-122"/>
                          <a:cs typeface="Times New Roman" panose="02020603050405020304" pitchFamily="18" charset="0"/>
                        </a:rPr>
                        <a:t>b</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GPa</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断裂应变</a:t>
                      </a:r>
                      <a:r>
                        <a:rPr lang="en-US" sz="1600" i="1" kern="100" dirty="0" err="1">
                          <a:effectLst/>
                          <a:latin typeface="Times New Roman" panose="02020603050405020304" pitchFamily="18" charset="0"/>
                          <a:ea typeface="宋体" panose="02010600030101010101" pitchFamily="2" charset="-122"/>
                          <a:cs typeface="Times New Roman" panose="02020603050405020304" pitchFamily="18" charset="0"/>
                        </a:rPr>
                        <a:t>ε</a:t>
                      </a:r>
                      <a:r>
                        <a:rPr lang="en-US" sz="1600" kern="100" baseline="-25000" dirty="0" err="1">
                          <a:effectLst/>
                          <a:latin typeface="Times New Roman" panose="02020603050405020304" pitchFamily="18" charset="0"/>
                          <a:ea typeface="宋体" panose="02010600030101010101" pitchFamily="2" charset="-122"/>
                          <a:cs typeface="Times New Roman" panose="02020603050405020304" pitchFamily="18" charset="0"/>
                        </a:rPr>
                        <a:t>b</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断裂应变能密度</a:t>
                      </a:r>
                      <a:r>
                        <a:rPr lang="en-US" sz="1600" i="1" kern="100" dirty="0" err="1">
                          <a:effectLst/>
                          <a:latin typeface="Times New Roman" panose="02020603050405020304" pitchFamily="18" charset="0"/>
                          <a:ea typeface="宋体" panose="02010600030101010101" pitchFamily="2" charset="-122"/>
                          <a:cs typeface="Times New Roman" panose="02020603050405020304" pitchFamily="18" charset="0"/>
                        </a:rPr>
                        <a:t>U</a:t>
                      </a:r>
                      <a:r>
                        <a:rPr lang="en-US" sz="1600" kern="100" baseline="-25000" dirty="0" err="1">
                          <a:effectLst/>
                          <a:latin typeface="Times New Roman" panose="02020603050405020304" pitchFamily="18" charset="0"/>
                          <a:ea typeface="宋体" panose="02010600030101010101" pitchFamily="2" charset="-122"/>
                          <a:cs typeface="Times New Roman" panose="02020603050405020304" pitchFamily="18" charset="0"/>
                        </a:rPr>
                        <a:t>c</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/MPa</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extLst>
              </a:tr>
              <a:tr h="273631">
                <a:tc rowSpan="3">
                  <a:txBody>
                    <a:bodyPr/>
                    <a:lstStyle/>
                    <a:p>
                      <a:endParaRPr lang="zh-CN" dirty="0"/>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blipFill>
                      <a:blip r:embed="rId2"/>
                      <a:stretch>
                        <a:fillRect t="-101481" r="-659877" b="-145926"/>
                      </a:stretch>
                    </a:blip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0.001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72.12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1.86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10.48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133.38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extLst>
              </a:tr>
              <a:tr h="273631">
                <a:tc vMerge="1">
                  <a:txBody>
                    <a:bodyPr/>
                    <a:lstStyle/>
                    <a:p>
                      <a:endParaRPr lang="zh-CN" altLang="en-US"/>
                    </a:p>
                  </a:txBody>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81.45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2.47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6.49</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110.16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extLst>
              </a:tr>
              <a:tr h="273631">
                <a:tc vMerge="1">
                  <a:txBody>
                    <a:bodyPr/>
                    <a:lstStyle/>
                    <a:p>
                      <a:endParaRPr lang="zh-CN" altLang="en-US"/>
                    </a:p>
                  </a:txBody>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82.52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2.47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6.24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106.54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extLst>
              </a:tr>
              <a:tr h="273631">
                <a:tc rowSpan="2">
                  <a:txBody>
                    <a:bodyPr/>
                    <a:lstStyle/>
                    <a:p>
                      <a:endParaRPr lang="zh-CN" dirty="0"/>
                    </a:p>
                  </a:txBody>
                  <a:tcPr marL="68580" marR="68580" marT="0" marB="0" anchor="ctr">
                    <a:lnL>
                      <a:noFill/>
                    </a:lnL>
                    <a:lnR>
                      <a:noFill/>
                    </a:lnR>
                    <a:lnT>
                      <a:noFill/>
                    </a:lnT>
                    <a:lnB>
                      <a:noFill/>
                    </a:lnB>
                    <a:blipFill>
                      <a:blip r:embed="rId2"/>
                      <a:stretch>
                        <a:fillRect t="-302222" r="-659877" b="-118889"/>
                      </a:stretch>
                    </a:blip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65.60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2.35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7.36</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120.88</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extLst>
              </a:tr>
              <a:tr h="273631">
                <a:tc vMerge="1">
                  <a:txBody>
                    <a:bodyPr/>
                    <a:lstStyle/>
                    <a:p>
                      <a:endParaRPr lang="zh-CN" altLang="en-US"/>
                    </a:p>
                  </a:txBody>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66.57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2.35</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6.52</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105.99</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extLst>
              </a:tr>
              <a:tr h="273631">
                <a:tc rowSpan="2">
                  <a:txBody>
                    <a:bodyPr/>
                    <a:lstStyle/>
                    <a:p>
                      <a:endParaRPr lang="zh-CN" dirty="0"/>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blipFill>
                      <a:blip r:embed="rId2"/>
                      <a:stretch>
                        <a:fillRect t="-402222" r="-659877" b="-18889"/>
                      </a:stretch>
                    </a:blip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53.77</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2.49</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8.01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128.74</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extLst>
              </a:tr>
              <a:tr h="273631">
                <a:tc vMerge="1">
                  <a:txBody>
                    <a:bodyPr/>
                    <a:lstStyle/>
                    <a:p>
                      <a:endParaRPr lang="zh-CN" altLang="en-US"/>
                    </a:p>
                  </a:txBody>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700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52.650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2.51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7.39</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116.10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extLst>
              </a:tr>
            </a:tbl>
          </a:graphicData>
        </a:graphic>
      </p:graphicFrame>
      <p:sp>
        <p:nvSpPr>
          <p:cNvPr id="8" name="矩形 7">
            <a:extLst>
              <a:ext uri="{FF2B5EF4-FFF2-40B4-BE49-F238E27FC236}"/>
            </a:extLst>
          </p:cNvPr>
          <p:cNvSpPr/>
          <p:nvPr/>
        </p:nvSpPr>
        <p:spPr>
          <a:xfrm>
            <a:off x="611188" y="1846907"/>
            <a:ext cx="8066087" cy="369887"/>
          </a:xfrm>
          <a:prstGeom prst="rect">
            <a:avLst/>
          </a:prstGeom>
        </p:spPr>
        <p:txBody>
          <a:bodyPr>
            <a:spAutoFit/>
          </a:bodyPr>
          <a:lstStyle/>
          <a:p>
            <a:pPr algn="ctr">
              <a:defRPr/>
            </a:pPr>
            <a:r>
              <a:rPr lang="zh-CN" altLang="zh-CN" kern="100" dirty="0">
                <a:latin typeface="Times New Roman" panose="02020603050405020304" pitchFamily="18" charset="0"/>
                <a:cs typeface="Times New Roman" panose="02020603050405020304" pitchFamily="18" charset="0"/>
              </a:rPr>
              <a:t>不同温度不同应变率下高强高模聚乙烯纤维束的</a:t>
            </a:r>
            <a:r>
              <a:rPr lang="zh-CN" altLang="en-US" kern="100" dirty="0">
                <a:latin typeface="Times New Roman" panose="02020603050405020304" pitchFamily="18" charset="0"/>
                <a:cs typeface="Times New Roman" panose="02020603050405020304" pitchFamily="18" charset="0"/>
              </a:rPr>
              <a:t>动、</a:t>
            </a:r>
            <a:r>
              <a:rPr lang="zh-CN" altLang="zh-CN" kern="100" dirty="0">
                <a:latin typeface="Times New Roman" panose="02020603050405020304" pitchFamily="18" charset="0"/>
                <a:cs typeface="Times New Roman" panose="02020603050405020304" pitchFamily="18" charset="0"/>
              </a:rPr>
              <a:t>静态拉伸力学性能</a:t>
            </a:r>
            <a:endParaRPr lang="zh-CN" altLang="en-US" dirty="0"/>
          </a:p>
        </p:txBody>
      </p:sp>
    </p:spTree>
    <p:extLst>
      <p:ext uri="{BB962C8B-B14F-4D97-AF65-F5344CB8AC3E}">
        <p14:creationId xmlns:p14="http://schemas.microsoft.com/office/powerpoint/2010/main" val="3542094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9699" name="矩形 2"/>
          <p:cNvSpPr>
            <a:spLocks noChangeArrowheads="1"/>
          </p:cNvSpPr>
          <p:nvPr/>
        </p:nvSpPr>
        <p:spPr bwMode="auto">
          <a:xfrm>
            <a:off x="393700" y="836613"/>
            <a:ext cx="8426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3.</a:t>
            </a:r>
            <a:r>
              <a:rPr lang="zh-CN" altLang="en-US" sz="2400" b="1">
                <a:solidFill>
                  <a:srgbClr val="000000"/>
                </a:solidFill>
                <a:latin typeface="黑体" panose="02010609060101010101" pitchFamily="49" charset="-122"/>
                <a:ea typeface="黑体" panose="02010609060101010101" pitchFamily="49" charset="-122"/>
              </a:rPr>
              <a:t> 立体纺织物制备</a:t>
            </a:r>
          </a:p>
        </p:txBody>
      </p:sp>
      <p:pic>
        <p:nvPicPr>
          <p:cNvPr id="29700" name="图片 1"/>
          <p:cNvPicPr>
            <a:picLocks noChangeAspect="1"/>
          </p:cNvPicPr>
          <p:nvPr/>
        </p:nvPicPr>
        <p:blipFill>
          <a:blip r:embed="rId2">
            <a:extLst>
              <a:ext uri="{28A0092B-C50C-407E-A947-70E740481C1C}">
                <a14:useLocalDpi xmlns:a14="http://schemas.microsoft.com/office/drawing/2010/main" val="0"/>
              </a:ext>
            </a:extLst>
          </a:blip>
          <a:srcRect l="7503" t="4027" r="7478" b="3864"/>
          <a:stretch>
            <a:fillRect/>
          </a:stretch>
        </p:blipFill>
        <p:spPr bwMode="auto">
          <a:xfrm>
            <a:off x="2484438" y="1844675"/>
            <a:ext cx="26638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1844675"/>
            <a:ext cx="28733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矩形 6"/>
          <p:cNvSpPr>
            <a:spLocks noChangeArrowheads="1"/>
          </p:cNvSpPr>
          <p:nvPr/>
        </p:nvSpPr>
        <p:spPr bwMode="auto">
          <a:xfrm>
            <a:off x="1443038" y="5919788"/>
            <a:ext cx="2447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a:t>立体纺织物实物图</a:t>
            </a:r>
          </a:p>
        </p:txBody>
      </p:sp>
      <p:sp>
        <p:nvSpPr>
          <p:cNvPr id="29703" name="矩形 7"/>
          <p:cNvSpPr>
            <a:spLocks noChangeArrowheads="1"/>
          </p:cNvSpPr>
          <p:nvPr/>
        </p:nvSpPr>
        <p:spPr bwMode="auto">
          <a:xfrm>
            <a:off x="4643438" y="5919788"/>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a:t>立体纺织物实物细节图</a:t>
            </a:r>
          </a:p>
        </p:txBody>
      </p:sp>
      <p:pic>
        <p:nvPicPr>
          <p:cNvPr id="29704" name="Picture 8" descr="E:\科研与教研\科研项目\纤维增强夹层板\海装院-抗侵彻模块\2018年3月检查资料\DSCN689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25" y="1844675"/>
            <a:ext cx="1195388"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49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30723" name="矩形 2"/>
          <p:cNvSpPr>
            <a:spLocks noChangeArrowheads="1"/>
          </p:cNvSpPr>
          <p:nvPr/>
        </p:nvSpPr>
        <p:spPr bwMode="auto">
          <a:xfrm>
            <a:off x="393700" y="836613"/>
            <a:ext cx="842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3.</a:t>
            </a:r>
            <a:r>
              <a:rPr lang="zh-CN" altLang="en-US" sz="2400" b="1">
                <a:solidFill>
                  <a:srgbClr val="000000"/>
                </a:solidFill>
                <a:latin typeface="黑体" panose="02010609060101010101" pitchFamily="49" charset="-122"/>
                <a:ea typeface="黑体" panose="02010609060101010101" pitchFamily="49" charset="-122"/>
              </a:rPr>
              <a:t> 立体纺织物制备</a:t>
            </a:r>
          </a:p>
        </p:txBody>
      </p:sp>
      <p:sp>
        <p:nvSpPr>
          <p:cNvPr id="30724" name="矩形 6"/>
          <p:cNvSpPr>
            <a:spLocks noChangeArrowheads="1"/>
          </p:cNvSpPr>
          <p:nvPr/>
        </p:nvSpPr>
        <p:spPr bwMode="auto">
          <a:xfrm>
            <a:off x="3144838" y="6251575"/>
            <a:ext cx="285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t>立体纺织物结构示意图</a:t>
            </a:r>
          </a:p>
        </p:txBody>
      </p:sp>
      <p:pic>
        <p:nvPicPr>
          <p:cNvPr id="30725" name="图片 7" descr="IMG_256"/>
          <p:cNvPicPr>
            <a:picLocks noChangeAspect="1" noChangeArrowheads="1"/>
          </p:cNvPicPr>
          <p:nvPr/>
        </p:nvPicPr>
        <p:blipFill>
          <a:blip r:embed="rId2">
            <a:extLst>
              <a:ext uri="{28A0092B-C50C-407E-A947-70E740481C1C}">
                <a14:useLocalDpi xmlns:a14="http://schemas.microsoft.com/office/drawing/2010/main" val="0"/>
              </a:ext>
            </a:extLst>
          </a:blip>
          <a:srcRect l="7234" t="5719" r="55055" b="5327"/>
          <a:stretch>
            <a:fillRect/>
          </a:stretch>
        </p:blipFill>
        <p:spPr bwMode="auto">
          <a:xfrm>
            <a:off x="3289300" y="3573463"/>
            <a:ext cx="26352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表格 3">
            <a:extLst>
              <a:ext uri="{FF2B5EF4-FFF2-40B4-BE49-F238E27FC236}"/>
            </a:extLst>
          </p:cNvPr>
          <p:cNvGraphicFramePr>
            <a:graphicFrameLocks noGrp="1"/>
          </p:cNvGraphicFramePr>
          <p:nvPr/>
        </p:nvGraphicFramePr>
        <p:xfrm>
          <a:off x="539750" y="2157413"/>
          <a:ext cx="7632700" cy="1223962"/>
        </p:xfrm>
        <a:graphic>
          <a:graphicData uri="http://schemas.openxmlformats.org/drawingml/2006/table">
            <a:tbl>
              <a:tblPr/>
              <a:tblGrid>
                <a:gridCol w="1728147">
                  <a:extLst>
                    <a:ext uri="{9D8B030D-6E8A-4147-A177-3AD203B41FA5}"/>
                  </a:extLst>
                </a:gridCol>
                <a:gridCol w="1224104">
                  <a:extLst>
                    <a:ext uri="{9D8B030D-6E8A-4147-A177-3AD203B41FA5}"/>
                  </a:extLst>
                </a:gridCol>
                <a:gridCol w="1368117">
                  <a:extLst>
                    <a:ext uri="{9D8B030D-6E8A-4147-A177-3AD203B41FA5}"/>
                  </a:extLst>
                </a:gridCol>
                <a:gridCol w="1589636">
                  <a:extLst>
                    <a:ext uri="{9D8B030D-6E8A-4147-A177-3AD203B41FA5}"/>
                  </a:extLst>
                </a:gridCol>
                <a:gridCol w="1722696">
                  <a:extLst>
                    <a:ext uri="{9D8B030D-6E8A-4147-A177-3AD203B41FA5}"/>
                  </a:extLst>
                </a:gridCol>
              </a:tblGrid>
              <a:tr h="71119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仿宋" panose="02010609060101010101" pitchFamily="49" charset="-122"/>
                          <a:ea typeface="楷体_GB2312" pitchFamily="49" charset="-122"/>
                        </a:rPr>
                        <a:t> </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密度</a:t>
                      </a:r>
                      <a:endPar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endParaRPr>
                    </a:p>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r>
                        <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g/cm</a:t>
                      </a:r>
                      <a:r>
                        <a:rPr kumimoji="0" lang="en-US" altLang="zh-CN" sz="1800" b="0" i="0" u="none" strike="noStrike" cap="none" normalizeH="0" baseline="30000" dirty="0">
                          <a:ln>
                            <a:noFill/>
                          </a:ln>
                          <a:solidFill>
                            <a:schemeClr val="tx1"/>
                          </a:solidFill>
                          <a:effectLst/>
                          <a:latin typeface="Calibri" panose="020F0502020204030204" pitchFamily="34" charset="0"/>
                          <a:ea typeface="仿宋" panose="02010609060101010101" pitchFamily="49" charset="-122"/>
                        </a:rPr>
                        <a:t>3</a:t>
                      </a: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体积含量</a:t>
                      </a:r>
                      <a:endPar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endParaRPr>
                    </a:p>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r>
                        <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径向密度</a:t>
                      </a:r>
                      <a:endPar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endParaRPr>
                    </a:p>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（根纱线</a:t>
                      </a:r>
                      <a:r>
                        <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/cm</a:t>
                      </a: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纬向密度</a:t>
                      </a:r>
                    </a:p>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（根纱线</a:t>
                      </a:r>
                      <a:r>
                        <a:rPr kumimoji="0" lang="en-US"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/cm</a:t>
                      </a:r>
                      <a:r>
                        <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rPr>
                        <a:t>）</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r h="5127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Calibri" panose="020F0502020204030204" pitchFamily="34" charset="0"/>
                          <a:ea typeface="仿宋" panose="02010609060101010101" pitchFamily="49" charset="-122"/>
                        </a:rPr>
                        <a:t>立体纺</a:t>
                      </a:r>
                      <a:r>
                        <a:rPr kumimoji="0" lang="zh-CN" altLang="zh-CN" sz="1800" b="0" i="0" u="none" strike="noStrike" cap="none" normalizeH="0" baseline="0" dirty="0" smtClean="0">
                          <a:ln>
                            <a:noFill/>
                          </a:ln>
                          <a:solidFill>
                            <a:schemeClr val="tx1"/>
                          </a:solidFill>
                          <a:effectLst/>
                          <a:latin typeface="Calibri" panose="020F0502020204030204" pitchFamily="34" charset="0"/>
                          <a:ea typeface="仿宋" panose="02010609060101010101" pitchFamily="49" charset="-122"/>
                        </a:rPr>
                        <a:t>织物</a:t>
                      </a:r>
                      <a:endParaRPr kumimoji="0" lang="zh-CN" altLang="zh-CN" sz="1800" b="0" i="0" u="none" strike="noStrike" cap="none" normalizeH="0" baseline="0" dirty="0">
                        <a:ln>
                          <a:noFill/>
                        </a:ln>
                        <a:solidFill>
                          <a:schemeClr val="tx1"/>
                        </a:solidFill>
                        <a:effectLst/>
                        <a:latin typeface="Calibri" panose="020F0502020204030204" pitchFamily="34" charset="0"/>
                        <a:ea typeface="仿宋" panose="02010609060101010101" pitchFamily="49" charset="-122"/>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仿宋" panose="02010609060101010101" pitchFamily="49" charset="-122"/>
                          <a:ea typeface="楷体_GB2312" pitchFamily="49" charset="-122"/>
                        </a:rPr>
                        <a:t>0.55-0.8</a:t>
                      </a:r>
                      <a:endParaRPr kumimoji="0" lang="zh-CN"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仿宋" panose="02010609060101010101" pitchFamily="49" charset="-122"/>
                          <a:ea typeface="楷体_GB2312" pitchFamily="49" charset="-122"/>
                        </a:rPr>
                        <a:t>40-50</a:t>
                      </a:r>
                      <a:endParaRPr kumimoji="0" lang="zh-CN"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仿宋" panose="02010609060101010101" pitchFamily="49" charset="-122"/>
                          <a:ea typeface="楷体_GB2312" pitchFamily="49" charset="-122"/>
                        </a:rPr>
                        <a:t>6-12</a:t>
                      </a:r>
                      <a:endParaRPr kumimoji="0" lang="zh-CN" altLang="zh-CN" sz="1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5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仿宋" panose="02010609060101010101" pitchFamily="49" charset="-122"/>
                          <a:ea typeface="楷体_GB2312" pitchFamily="49" charset="-122"/>
                        </a:rPr>
                        <a:t>3-8</a:t>
                      </a:r>
                      <a:endParaRPr kumimoji="0" lang="zh-CN" altLang="zh-CN" sz="1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1" marR="68571"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
        <p:nvSpPr>
          <p:cNvPr id="30740" name="矩形 10"/>
          <p:cNvSpPr>
            <a:spLocks noChangeArrowheads="1"/>
          </p:cNvSpPr>
          <p:nvPr/>
        </p:nvSpPr>
        <p:spPr bwMode="auto">
          <a:xfrm>
            <a:off x="3313113" y="1565275"/>
            <a:ext cx="2587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000"/>
              <a:t>立体纺织物基本参数</a:t>
            </a:r>
          </a:p>
        </p:txBody>
      </p:sp>
    </p:spTree>
    <p:extLst>
      <p:ext uri="{BB962C8B-B14F-4D97-AF65-F5344CB8AC3E}">
        <p14:creationId xmlns:p14="http://schemas.microsoft.com/office/powerpoint/2010/main" val="22598497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2550" y="1130300"/>
            <a:ext cx="4943475"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788" y="3048000"/>
            <a:ext cx="41211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31749" name="矩形 2"/>
          <p:cNvSpPr>
            <a:spLocks noChangeArrowheads="1"/>
          </p:cNvSpPr>
          <p:nvPr/>
        </p:nvSpPr>
        <p:spPr bwMode="auto">
          <a:xfrm>
            <a:off x="204788" y="847725"/>
            <a:ext cx="8426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4.</a:t>
            </a:r>
            <a:r>
              <a:rPr lang="zh-CN" altLang="en-US" sz="2400" b="1">
                <a:solidFill>
                  <a:srgbClr val="000000"/>
                </a:solidFill>
                <a:latin typeface="黑体" panose="02010609060101010101" pitchFamily="49" charset="-122"/>
                <a:ea typeface="黑体" panose="02010609060101010101" pitchFamily="49" charset="-122"/>
              </a:rPr>
              <a:t>有限元几何模型构建</a:t>
            </a:r>
          </a:p>
        </p:txBody>
      </p:sp>
      <p:sp>
        <p:nvSpPr>
          <p:cNvPr id="31750" name="矩形 6"/>
          <p:cNvSpPr>
            <a:spLocks noChangeArrowheads="1"/>
          </p:cNvSpPr>
          <p:nvPr/>
        </p:nvSpPr>
        <p:spPr bwMode="auto">
          <a:xfrm>
            <a:off x="5356225" y="5502275"/>
            <a:ext cx="201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a:t>有限元几何模型</a:t>
            </a:r>
          </a:p>
        </p:txBody>
      </p:sp>
      <p:pic>
        <p:nvPicPr>
          <p:cNvPr id="31751"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670050"/>
            <a:ext cx="3602038"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825" y="2555875"/>
            <a:ext cx="37433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9792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32771" name="矩形 2"/>
          <p:cNvSpPr>
            <a:spLocks noChangeArrowheads="1"/>
          </p:cNvSpPr>
          <p:nvPr/>
        </p:nvSpPr>
        <p:spPr bwMode="auto">
          <a:xfrm>
            <a:off x="393700" y="976313"/>
            <a:ext cx="8426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5.</a:t>
            </a:r>
            <a:r>
              <a:rPr lang="zh-CN" altLang="en-US" sz="2400" b="1" dirty="0">
                <a:solidFill>
                  <a:srgbClr val="000000"/>
                </a:solidFill>
                <a:latin typeface="黑体" panose="02010609060101010101" pitchFamily="49" charset="-122"/>
                <a:ea typeface="黑体" panose="02010609060101010101" pitchFamily="49" charset="-122"/>
              </a:rPr>
              <a:t>接口调试</a:t>
            </a:r>
            <a:endParaRPr lang="en-US" altLang="zh-CN" sz="2400" b="1" dirty="0">
              <a:solidFill>
                <a:srgbClr val="000000"/>
              </a:solidFill>
              <a:latin typeface="黑体" panose="02010609060101010101" pitchFamily="49" charset="-122"/>
              <a:ea typeface="黑体" panose="02010609060101010101" pitchFamily="49" charset="-122"/>
            </a:endParaRPr>
          </a:p>
        </p:txBody>
      </p:sp>
      <p:pic>
        <p:nvPicPr>
          <p:cNvPr id="3277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475" y="2546350"/>
            <a:ext cx="4022725" cy="347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2852738"/>
            <a:ext cx="54483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矩形 2"/>
          <p:cNvSpPr>
            <a:spLocks noChangeArrowheads="1"/>
          </p:cNvSpPr>
          <p:nvPr/>
        </p:nvSpPr>
        <p:spPr bwMode="auto">
          <a:xfrm>
            <a:off x="596900" y="1557338"/>
            <a:ext cx="80073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en-US" sz="2000" dirty="0">
                <a:solidFill>
                  <a:srgbClr val="000000"/>
                </a:solidFill>
                <a:latin typeface="Times New Roman" panose="02020603050405020304" pitchFamily="18" charset="0"/>
                <a:ea typeface="黑体" panose="02010609060101010101" pitchFamily="49" charset="-122"/>
              </a:rPr>
              <a:t>      编写自定义材料子程序，经</a:t>
            </a:r>
            <a:r>
              <a:rPr lang="en-US" altLang="zh-CN" sz="2000" dirty="0">
                <a:solidFill>
                  <a:srgbClr val="000000"/>
                </a:solidFill>
                <a:latin typeface="Times New Roman" panose="02020603050405020304" pitchFamily="18" charset="0"/>
                <a:ea typeface="黑体" panose="02010609060101010101" pitchFamily="49" charset="-122"/>
              </a:rPr>
              <a:t>Fortran</a:t>
            </a:r>
            <a:r>
              <a:rPr lang="zh-CN" altLang="en-US" sz="2000" dirty="0">
                <a:solidFill>
                  <a:srgbClr val="000000"/>
                </a:solidFill>
                <a:latin typeface="Times New Roman" panose="02020603050405020304" pitchFamily="18" charset="0"/>
                <a:ea typeface="黑体" panose="02010609060101010101" pitchFamily="49" charset="-122"/>
              </a:rPr>
              <a:t>编译后生成</a:t>
            </a:r>
            <a:r>
              <a:rPr lang="en-US" altLang="zh-CN" sz="2000" dirty="0">
                <a:solidFill>
                  <a:srgbClr val="000000"/>
                </a:solidFill>
                <a:latin typeface="Times New Roman" panose="02020603050405020304" pitchFamily="18" charset="0"/>
                <a:ea typeface="黑体" panose="02010609060101010101" pitchFamily="49" charset="-122"/>
              </a:rPr>
              <a:t>LS-DYNA</a:t>
            </a:r>
            <a:r>
              <a:rPr lang="zh-CN" altLang="en-US" sz="2000" dirty="0">
                <a:solidFill>
                  <a:srgbClr val="000000"/>
                </a:solidFill>
                <a:latin typeface="Times New Roman" panose="02020603050405020304" pitchFamily="18" charset="0"/>
                <a:ea typeface="黑体" panose="02010609060101010101" pitchFamily="49" charset="-122"/>
              </a:rPr>
              <a:t>求解器，解决</a:t>
            </a:r>
            <a:r>
              <a:rPr lang="en-US" altLang="zh-CN" sz="2000" dirty="0">
                <a:solidFill>
                  <a:srgbClr val="000000"/>
                </a:solidFill>
                <a:latin typeface="Times New Roman" panose="02020603050405020304" pitchFamily="18" charset="0"/>
                <a:ea typeface="黑体" panose="02010609060101010101" pitchFamily="49" charset="-122"/>
              </a:rPr>
              <a:t>LS-DYNA</a:t>
            </a:r>
            <a:r>
              <a:rPr lang="zh-CN" altLang="en-US" sz="2000" dirty="0">
                <a:solidFill>
                  <a:srgbClr val="000000"/>
                </a:solidFill>
                <a:latin typeface="Times New Roman" panose="02020603050405020304" pitchFamily="18" charset="0"/>
                <a:ea typeface="黑体" panose="02010609060101010101" pitchFamily="49" charset="-122"/>
              </a:rPr>
              <a:t>对本项目提出的本构模型的识别和运算问题。</a:t>
            </a:r>
          </a:p>
        </p:txBody>
      </p:sp>
    </p:spTree>
    <p:extLst>
      <p:ext uri="{BB962C8B-B14F-4D97-AF65-F5344CB8AC3E}">
        <p14:creationId xmlns:p14="http://schemas.microsoft.com/office/powerpoint/2010/main" val="5778071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25604" name="矩形 2"/>
          <p:cNvSpPr>
            <a:spLocks noChangeArrowheads="1"/>
          </p:cNvSpPr>
          <p:nvPr/>
        </p:nvSpPr>
        <p:spPr bwMode="auto">
          <a:xfrm>
            <a:off x="611188" y="1700808"/>
            <a:ext cx="7560840" cy="187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None/>
            </a:pPr>
            <a:r>
              <a:rPr lang="zh-CN" altLang="zh-CN" sz="2000" dirty="0" smtClean="0"/>
              <a:t>与</a:t>
            </a:r>
            <a:r>
              <a:rPr lang="zh-CN" altLang="zh-CN" sz="2000" dirty="0"/>
              <a:t>江苏现代造船技术有限公司联合</a:t>
            </a:r>
            <a:r>
              <a:rPr lang="zh-CN" altLang="zh-CN" sz="2000" b="1" dirty="0"/>
              <a:t>申报镇江市重点研发计划</a:t>
            </a:r>
            <a:r>
              <a:rPr lang="en-US" altLang="zh-CN" sz="2000" dirty="0"/>
              <a:t>-</a:t>
            </a:r>
            <a:r>
              <a:rPr lang="zh-CN" altLang="zh-CN" sz="2000" dirty="0"/>
              <a:t>产业前瞻与共性关键技术后资助研发项目，项目名称为“基于立体编织技术的新型船用抗侵</a:t>
            </a:r>
            <a:r>
              <a:rPr lang="zh-CN" altLang="zh-CN" sz="2000" dirty="0" smtClean="0"/>
              <a:t>彻</a:t>
            </a:r>
            <a:r>
              <a:rPr lang="zh-CN" altLang="en-US" sz="2000" dirty="0" smtClean="0"/>
              <a:t>防护</a:t>
            </a:r>
            <a:r>
              <a:rPr lang="zh-CN" altLang="zh-CN" sz="2000" dirty="0" smtClean="0"/>
              <a:t>模</a:t>
            </a:r>
            <a:r>
              <a:rPr lang="zh-CN" altLang="zh-CN" sz="2000" dirty="0"/>
              <a:t>块研发</a:t>
            </a:r>
            <a:r>
              <a:rPr lang="zh-CN" altLang="zh-CN" sz="2000" dirty="0" smtClean="0"/>
              <a:t>”</a:t>
            </a:r>
            <a:r>
              <a:rPr lang="zh-CN" altLang="en-US" sz="2000" dirty="0" smtClean="0"/>
              <a:t>（产品层面）</a:t>
            </a:r>
            <a:r>
              <a:rPr lang="zh-CN" altLang="zh-CN" sz="2000" dirty="0" smtClean="0"/>
              <a:t>，</a:t>
            </a:r>
            <a:r>
              <a:rPr lang="zh-CN" altLang="en-US" sz="2000" dirty="0" smtClean="0"/>
              <a:t>已通过京口区科技局评审并推荐到</a:t>
            </a:r>
            <a:r>
              <a:rPr lang="zh-CN" altLang="zh-CN" sz="2000" dirty="0" smtClean="0"/>
              <a:t>镇江</a:t>
            </a:r>
            <a:r>
              <a:rPr lang="zh-CN" altLang="en-US" sz="2000" dirty="0" smtClean="0"/>
              <a:t>市</a:t>
            </a:r>
            <a:r>
              <a:rPr lang="zh-CN" altLang="zh-CN" sz="2000" dirty="0" smtClean="0"/>
              <a:t>。</a:t>
            </a:r>
            <a:endParaRPr lang="en-US" altLang="zh-CN" sz="2000" dirty="0" smtClean="0"/>
          </a:p>
        </p:txBody>
      </p:sp>
      <p:sp>
        <p:nvSpPr>
          <p:cNvPr id="4"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6.</a:t>
            </a:r>
            <a:r>
              <a:rPr lang="zh-CN" altLang="en-US" sz="2400" b="1" dirty="0" smtClean="0">
                <a:solidFill>
                  <a:srgbClr val="000000"/>
                </a:solidFill>
                <a:latin typeface="黑体" panose="02010609060101010101" pitchFamily="49" charset="-122"/>
                <a:ea typeface="黑体" panose="02010609060101010101" pitchFamily="49" charset="-122"/>
              </a:rPr>
              <a:t>项目申报</a:t>
            </a:r>
            <a:endParaRPr lang="en-US"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92295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25604" name="矩形 2"/>
          <p:cNvSpPr>
            <a:spLocks noChangeArrowheads="1"/>
          </p:cNvSpPr>
          <p:nvPr/>
        </p:nvSpPr>
        <p:spPr bwMode="auto">
          <a:xfrm>
            <a:off x="611188" y="2132856"/>
            <a:ext cx="7560840"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None/>
            </a:pPr>
            <a:r>
              <a:rPr lang="zh-CN" altLang="zh-CN" sz="2000" dirty="0" smtClean="0"/>
              <a:t>在</a:t>
            </a:r>
            <a:r>
              <a:rPr lang="zh-CN" altLang="zh-CN" sz="2000" dirty="0"/>
              <a:t>前期试验和研究的基础上，完成了</a:t>
            </a:r>
            <a:r>
              <a:rPr lang="zh-CN" altLang="zh-CN" sz="2000" b="1" dirty="0"/>
              <a:t>发明专利的</a:t>
            </a:r>
            <a:r>
              <a:rPr lang="zh-CN" altLang="zh-CN" sz="2000" dirty="0"/>
              <a:t>撰写了，专利名称为“一种带斜向肋板的夹层板及其制备、装配和应用方法”</a:t>
            </a:r>
            <a:r>
              <a:rPr lang="zh-CN" altLang="zh-CN" sz="2000" dirty="0" smtClean="0"/>
              <a:t>。</a:t>
            </a:r>
            <a:endParaRPr lang="zh-CN" altLang="zh-CN" sz="2000" dirty="0"/>
          </a:p>
        </p:txBody>
      </p:sp>
      <p:sp>
        <p:nvSpPr>
          <p:cNvPr id="4"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7.</a:t>
            </a:r>
            <a:r>
              <a:rPr lang="zh-CN" altLang="en-US" sz="2400" b="1" dirty="0" smtClean="0">
                <a:solidFill>
                  <a:srgbClr val="000000"/>
                </a:solidFill>
                <a:latin typeface="黑体" panose="02010609060101010101" pitchFamily="49" charset="-122"/>
                <a:ea typeface="黑体" panose="02010609060101010101" pitchFamily="49" charset="-122"/>
              </a:rPr>
              <a:t>撰写专利</a:t>
            </a:r>
            <a:endParaRPr lang="en-US"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23223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25604" name="矩形 2"/>
          <p:cNvSpPr>
            <a:spLocks noChangeArrowheads="1"/>
          </p:cNvSpPr>
          <p:nvPr/>
        </p:nvSpPr>
        <p:spPr bwMode="auto">
          <a:xfrm>
            <a:off x="611188" y="1700808"/>
            <a:ext cx="756084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None/>
            </a:pPr>
            <a:r>
              <a:rPr lang="zh-CN" altLang="zh-CN" sz="2000" dirty="0" smtClean="0"/>
              <a:t>与</a:t>
            </a:r>
            <a:r>
              <a:rPr lang="zh-CN" altLang="zh-CN" sz="2000" dirty="0"/>
              <a:t>江苏现代造船技术有限公司联合</a:t>
            </a:r>
            <a:r>
              <a:rPr lang="zh-CN" altLang="zh-CN" sz="2000" b="1" dirty="0" smtClean="0"/>
              <a:t>申报</a:t>
            </a:r>
            <a:r>
              <a:rPr lang="zh-CN" altLang="en-US" sz="2000" b="1" dirty="0" smtClean="0"/>
              <a:t>的</a:t>
            </a:r>
            <a:r>
              <a:rPr lang="zh-CN" altLang="zh-CN" sz="2000" b="1" dirty="0" smtClean="0"/>
              <a:t>镇江</a:t>
            </a:r>
            <a:r>
              <a:rPr lang="zh-CN" altLang="zh-CN" sz="2000" b="1" dirty="0"/>
              <a:t>市重点研发计划</a:t>
            </a:r>
            <a:r>
              <a:rPr lang="en-US" altLang="zh-CN" sz="2000" dirty="0"/>
              <a:t>-</a:t>
            </a:r>
            <a:r>
              <a:rPr lang="zh-CN" altLang="zh-CN" sz="2000" dirty="0"/>
              <a:t>产业前瞻与共性关键技术后资助研发项目，项目名称为“基于立体编织技术的新型船用抗侵</a:t>
            </a:r>
            <a:r>
              <a:rPr lang="zh-CN" altLang="zh-CN" sz="2000" dirty="0" smtClean="0"/>
              <a:t>彻</a:t>
            </a:r>
            <a:r>
              <a:rPr lang="zh-CN" altLang="en-US" sz="2000" dirty="0" smtClean="0"/>
              <a:t>防护</a:t>
            </a:r>
            <a:r>
              <a:rPr lang="zh-CN" altLang="zh-CN" sz="2000" dirty="0" smtClean="0"/>
              <a:t>模</a:t>
            </a:r>
            <a:r>
              <a:rPr lang="zh-CN" altLang="zh-CN" sz="2000" dirty="0"/>
              <a:t>块研发</a:t>
            </a:r>
            <a:r>
              <a:rPr lang="zh-CN" altLang="zh-CN" sz="2000" dirty="0" smtClean="0"/>
              <a:t>”</a:t>
            </a:r>
            <a:r>
              <a:rPr lang="zh-CN" altLang="en-US" sz="2000" dirty="0" smtClean="0"/>
              <a:t>（产品层面）</a:t>
            </a:r>
            <a:r>
              <a:rPr lang="zh-CN" altLang="zh-CN" sz="2000" dirty="0" smtClean="0"/>
              <a:t>，</a:t>
            </a:r>
            <a:r>
              <a:rPr lang="zh-CN" altLang="en-US" sz="2000" dirty="0" smtClean="0"/>
              <a:t>已获得立项</a:t>
            </a:r>
            <a:r>
              <a:rPr lang="zh-CN" altLang="zh-CN" sz="2000" dirty="0" smtClean="0"/>
              <a:t>。</a:t>
            </a:r>
            <a:endParaRPr lang="en-US" altLang="zh-CN" sz="2000" dirty="0" smtClean="0"/>
          </a:p>
        </p:txBody>
      </p:sp>
      <p:sp>
        <p:nvSpPr>
          <p:cNvPr id="4" name="矩形 2"/>
          <p:cNvSpPr>
            <a:spLocks noChangeArrowheads="1"/>
          </p:cNvSpPr>
          <p:nvPr/>
        </p:nvSpPr>
        <p:spPr bwMode="auto">
          <a:xfrm>
            <a:off x="393700" y="976313"/>
            <a:ext cx="8426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8.</a:t>
            </a:r>
            <a:r>
              <a:rPr lang="zh-CN" altLang="en-US" sz="2400" b="1" dirty="0" smtClean="0">
                <a:solidFill>
                  <a:srgbClr val="000000"/>
                </a:solidFill>
                <a:latin typeface="黑体" panose="02010609060101010101" pitchFamily="49" charset="-122"/>
                <a:ea typeface="黑体" panose="02010609060101010101" pitchFamily="49" charset="-122"/>
              </a:rPr>
              <a:t>项目立项</a:t>
            </a:r>
            <a:endParaRPr lang="en-US"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5107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txBox="1">
            <a:spLocks noChangeArrowheads="1"/>
          </p:cNvSpPr>
          <p:nvPr/>
        </p:nvSpPr>
        <p:spPr bwMode="auto">
          <a:xfrm>
            <a:off x="1725613" y="757238"/>
            <a:ext cx="5799137" cy="942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b="1" dirty="0" smtClean="0">
                <a:solidFill>
                  <a:srgbClr val="0000FF"/>
                </a:solidFill>
                <a:latin typeface="微软雅黑" panose="020B0503020204020204" pitchFamily="34" charset="-122"/>
                <a:ea typeface="微软雅黑" panose="020B0503020204020204" pitchFamily="34" charset="-122"/>
              </a:rPr>
              <a:t>中期检查汇报</a:t>
            </a:r>
            <a:r>
              <a:rPr lang="zh-CN" altLang="en-US" sz="4400" b="1" dirty="0">
                <a:solidFill>
                  <a:srgbClr val="0000FF"/>
                </a:solidFill>
                <a:latin typeface="微软雅黑" panose="020B0503020204020204" pitchFamily="34" charset="-122"/>
                <a:ea typeface="微软雅黑" panose="020B0503020204020204" pitchFamily="34" charset="-122"/>
              </a:rPr>
              <a:t>内容</a:t>
            </a:r>
          </a:p>
        </p:txBody>
      </p:sp>
      <p:grpSp>
        <p:nvGrpSpPr>
          <p:cNvPr id="16387" name="组合 54"/>
          <p:cNvGrpSpPr>
            <a:grpSpLocks/>
          </p:cNvGrpSpPr>
          <p:nvPr/>
        </p:nvGrpSpPr>
        <p:grpSpPr bwMode="auto">
          <a:xfrm>
            <a:off x="612039" y="2066699"/>
            <a:ext cx="7860450" cy="3522541"/>
            <a:chOff x="612939" y="1635632"/>
            <a:chExt cx="7859087" cy="3522472"/>
          </a:xfrm>
        </p:grpSpPr>
        <p:grpSp>
          <p:nvGrpSpPr>
            <p:cNvPr id="16388" name="组合 46"/>
            <p:cNvGrpSpPr>
              <a:grpSpLocks/>
            </p:cNvGrpSpPr>
            <p:nvPr/>
          </p:nvGrpSpPr>
          <p:grpSpPr bwMode="auto">
            <a:xfrm>
              <a:off x="641762" y="1635632"/>
              <a:ext cx="798034" cy="785898"/>
              <a:chOff x="1714480" y="1440355"/>
              <a:chExt cx="571503" cy="830997"/>
            </a:xfrm>
          </p:grpSpPr>
          <p:sp>
            <p:nvSpPr>
              <p:cNvPr id="45" name="矩形 44">
                <a:extLst>
                  <a:ext uri="{FF2B5EF4-FFF2-40B4-BE49-F238E27FC236}"/>
                </a:extLst>
              </p:cNvPr>
              <p:cNvSpPr/>
              <p:nvPr/>
            </p:nvSpPr>
            <p:spPr bwMode="auto">
              <a:xfrm>
                <a:off x="1714826" y="1586391"/>
                <a:ext cx="538783" cy="642891"/>
              </a:xfrm>
              <a:prstGeom prst="rect">
                <a:avLst/>
              </a:prstGeom>
              <a:solidFill>
                <a:srgbClr val="0066FF"/>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buFont typeface="Arial" panose="020B0604020202020204" pitchFamily="34" charset="0"/>
                  <a:buNone/>
                  <a:defRPr/>
                </a:pPr>
                <a:endParaRPr lang="zh-CN" altLang="en-US" dirty="0">
                  <a:solidFill>
                    <a:schemeClr val="tx1"/>
                  </a:solidFill>
                  <a:ea typeface="黑体" panose="02010609060101010101" pitchFamily="49" charset="-122"/>
                </a:endParaRPr>
              </a:p>
            </p:txBody>
          </p:sp>
          <p:sp>
            <p:nvSpPr>
              <p:cNvPr id="46" name="矩形 45">
                <a:extLst>
                  <a:ext uri="{FF2B5EF4-FFF2-40B4-BE49-F238E27FC236}"/>
                </a:extLst>
              </p:cNvPr>
              <p:cNvSpPr/>
              <p:nvPr/>
            </p:nvSpPr>
            <p:spPr>
              <a:xfrm>
                <a:off x="1714480" y="1440355"/>
                <a:ext cx="571503" cy="830997"/>
              </a:xfrm>
              <a:prstGeom prst="rect">
                <a:avLst/>
              </a:prstGeom>
              <a:noFill/>
            </p:spPr>
            <p:txBody>
              <a:bodyPr>
                <a:spAutoFit/>
              </a:bodyPr>
              <a:lstStyle/>
              <a:p>
                <a:pPr algn="ctr" eaLnBrk="1" hangingPunct="1">
                  <a:buFont typeface="Arial" panose="020B0604020202020204" pitchFamily="34" charset="0"/>
                  <a:buNone/>
                  <a:defRPr/>
                </a:pP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rPr>
                  <a:t>1</a:t>
                </a:r>
                <a:endParaRPr lang="zh-CN" alt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endParaRPr>
              </a:p>
            </p:txBody>
          </p:sp>
        </p:grpSp>
        <p:grpSp>
          <p:nvGrpSpPr>
            <p:cNvPr id="16389" name="Group 34"/>
            <p:cNvGrpSpPr>
              <a:grpSpLocks/>
            </p:cNvGrpSpPr>
            <p:nvPr/>
          </p:nvGrpSpPr>
          <p:grpSpPr bwMode="auto">
            <a:xfrm>
              <a:off x="612939" y="1777943"/>
              <a:ext cx="7859087" cy="3380161"/>
              <a:chOff x="1150" y="909"/>
              <a:chExt cx="3223" cy="2129"/>
            </a:xfrm>
          </p:grpSpPr>
          <p:sp>
            <p:nvSpPr>
              <p:cNvPr id="16391" name="AutoShape 9"/>
              <p:cNvSpPr>
                <a:spLocks noChangeArrowheads="1"/>
              </p:cNvSpPr>
              <p:nvPr/>
            </p:nvSpPr>
            <p:spPr bwMode="auto">
              <a:xfrm>
                <a:off x="1530" y="909"/>
                <a:ext cx="2843" cy="366"/>
              </a:xfrm>
              <a:prstGeom prst="roundRect">
                <a:avLst>
                  <a:gd name="adj" fmla="val 5444"/>
                </a:avLst>
              </a:prstGeom>
              <a:gradFill rotWithShape="1">
                <a:gsLst>
                  <a:gs pos="0">
                    <a:srgbClr val="FFFFFF"/>
                  </a:gs>
                  <a:gs pos="100000">
                    <a:srgbClr val="D8D8D8"/>
                  </a:gs>
                </a:gsLst>
                <a:lin ang="0" scaled="1"/>
              </a:gradFill>
              <a:ln w="6350">
                <a:solidFill>
                  <a:srgbClr val="808080"/>
                </a:solidFill>
                <a:round/>
                <a:headEnd/>
                <a:tailEnd/>
              </a:ln>
            </p:spPr>
            <p:txBody>
              <a:bodyPr wrap="none" anchor="ctr"/>
              <a:lstStyle>
                <a:lvl1pPr marL="920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E1B40C"/>
                  </a:buClr>
                  <a:buFontTx/>
                  <a:buNone/>
                </a:pPr>
                <a:r>
                  <a:rPr lang="zh-CN" altLang="en-US" sz="2800" b="1" dirty="0">
                    <a:solidFill>
                      <a:srgbClr val="0000FF"/>
                    </a:solidFill>
                    <a:latin typeface="黑体" panose="02010609060101010101" pitchFamily="49" charset="-122"/>
                    <a:ea typeface="黑体" panose="02010609060101010101" pitchFamily="49" charset="-122"/>
                  </a:rPr>
                  <a:t>项目工作计划完成情况</a:t>
                </a:r>
              </a:p>
            </p:txBody>
          </p:sp>
          <p:sp>
            <p:nvSpPr>
              <p:cNvPr id="16392" name="AutoShape 17"/>
              <p:cNvSpPr>
                <a:spLocks noChangeArrowheads="1"/>
              </p:cNvSpPr>
              <p:nvPr/>
            </p:nvSpPr>
            <p:spPr bwMode="auto">
              <a:xfrm>
                <a:off x="1539" y="2094"/>
                <a:ext cx="2828" cy="372"/>
              </a:xfrm>
              <a:prstGeom prst="roundRect">
                <a:avLst>
                  <a:gd name="adj" fmla="val 5444"/>
                </a:avLst>
              </a:prstGeom>
              <a:gradFill rotWithShape="1">
                <a:gsLst>
                  <a:gs pos="0">
                    <a:srgbClr val="FFFFFF"/>
                  </a:gs>
                  <a:gs pos="100000">
                    <a:srgbClr val="D8D8D8"/>
                  </a:gs>
                </a:gsLst>
                <a:lin ang="0" scaled="1"/>
              </a:gradFill>
              <a:ln w="6350">
                <a:solidFill>
                  <a:srgbClr val="808080"/>
                </a:solidFill>
                <a:round/>
                <a:headEnd/>
                <a:tailEnd/>
              </a:ln>
            </p:spPr>
            <p:txBody>
              <a:bodyPr wrap="none" anchor="ctr"/>
              <a:lstStyle>
                <a:lvl1pPr marL="920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3000" b="1" dirty="0">
                    <a:solidFill>
                      <a:srgbClr val="0000FF"/>
                    </a:solidFill>
                    <a:latin typeface="黑体" panose="02010609060101010101" pitchFamily="49" charset="-122"/>
                    <a:ea typeface="黑体" panose="02010609060101010101" pitchFamily="49" charset="-122"/>
                  </a:rPr>
                  <a:t>存在的问题及解决措施和期限</a:t>
                </a:r>
              </a:p>
            </p:txBody>
          </p:sp>
          <p:grpSp>
            <p:nvGrpSpPr>
              <p:cNvPr id="16393" name="组合 50"/>
              <p:cNvGrpSpPr>
                <a:grpSpLocks/>
              </p:cNvGrpSpPr>
              <p:nvPr/>
            </p:nvGrpSpPr>
            <p:grpSpPr bwMode="auto">
              <a:xfrm>
                <a:off x="1158" y="1423"/>
                <a:ext cx="330" cy="485"/>
                <a:chOff x="1714480" y="1462359"/>
                <a:chExt cx="578228" cy="813357"/>
              </a:xfrm>
            </p:grpSpPr>
            <p:sp>
              <p:nvSpPr>
                <p:cNvPr id="52" name="矩形 51">
                  <a:extLst>
                    <a:ext uri="{FF2B5EF4-FFF2-40B4-BE49-F238E27FC236}"/>
                  </a:extLst>
                </p:cNvPr>
                <p:cNvSpPr/>
                <p:nvPr/>
              </p:nvSpPr>
              <p:spPr bwMode="auto">
                <a:xfrm>
                  <a:off x="1714678" y="1585247"/>
                  <a:ext cx="539478" cy="642216"/>
                </a:xfrm>
                <a:prstGeom prst="rect">
                  <a:avLst/>
                </a:prstGeom>
                <a:solidFill>
                  <a:srgbClr val="0066FF"/>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buFont typeface="Arial" panose="020B0604020202020204" pitchFamily="34" charset="0"/>
                    <a:buNone/>
                    <a:defRPr/>
                  </a:pPr>
                  <a:endParaRPr lang="zh-CN" altLang="en-US" dirty="0">
                    <a:solidFill>
                      <a:schemeClr val="tx1"/>
                    </a:solidFill>
                    <a:ea typeface="黑体" panose="02010609060101010101" pitchFamily="49" charset="-122"/>
                  </a:endParaRPr>
                </a:p>
              </p:txBody>
            </p:sp>
            <p:sp>
              <p:nvSpPr>
                <p:cNvPr id="53" name="矩形 52">
                  <a:extLst>
                    <a:ext uri="{FF2B5EF4-FFF2-40B4-BE49-F238E27FC236}"/>
                  </a:extLst>
                </p:cNvPr>
                <p:cNvSpPr/>
                <p:nvPr/>
              </p:nvSpPr>
              <p:spPr>
                <a:xfrm>
                  <a:off x="1719738" y="1462359"/>
                  <a:ext cx="572970" cy="813357"/>
                </a:xfrm>
                <a:prstGeom prst="rect">
                  <a:avLst/>
                </a:prstGeom>
                <a:noFill/>
              </p:spPr>
              <p:txBody>
                <a:bodyPr>
                  <a:spAutoFit/>
                </a:bodyPr>
                <a:lstStyle/>
                <a:p>
                  <a:pPr algn="ctr" eaLnBrk="1" hangingPunct="1">
                    <a:buFont typeface="Arial" panose="020B0604020202020204" pitchFamily="34" charset="0"/>
                    <a:buNone/>
                    <a:defRPr/>
                  </a:pP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rPr>
                    <a:t>2</a:t>
                  </a:r>
                  <a:endParaRPr lang="zh-CN" alt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endParaRPr>
                </a:p>
              </p:txBody>
            </p:sp>
          </p:grpSp>
          <p:grpSp>
            <p:nvGrpSpPr>
              <p:cNvPr id="16394" name="组合 59"/>
              <p:cNvGrpSpPr>
                <a:grpSpLocks/>
              </p:cNvGrpSpPr>
              <p:nvPr/>
            </p:nvGrpSpPr>
            <p:grpSpPr bwMode="auto">
              <a:xfrm>
                <a:off x="1150" y="1995"/>
                <a:ext cx="335" cy="1043"/>
                <a:chOff x="1698799" y="615993"/>
                <a:chExt cx="587185" cy="1750252"/>
              </a:xfrm>
            </p:grpSpPr>
            <p:sp>
              <p:nvSpPr>
                <p:cNvPr id="61" name="矩形 60">
                  <a:extLst>
                    <a:ext uri="{FF2B5EF4-FFF2-40B4-BE49-F238E27FC236}"/>
                  </a:extLst>
                </p:cNvPr>
                <p:cNvSpPr/>
                <p:nvPr/>
              </p:nvSpPr>
              <p:spPr bwMode="auto">
                <a:xfrm>
                  <a:off x="1715386" y="733760"/>
                  <a:ext cx="539015" cy="644084"/>
                </a:xfrm>
                <a:prstGeom prst="rect">
                  <a:avLst/>
                </a:prstGeom>
                <a:solidFill>
                  <a:srgbClr val="0066FF"/>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buFont typeface="Arial" panose="020B0604020202020204" pitchFamily="34" charset="0"/>
                    <a:buNone/>
                    <a:defRPr/>
                  </a:pPr>
                  <a:endParaRPr lang="zh-CN" altLang="en-US" dirty="0">
                    <a:solidFill>
                      <a:schemeClr val="tx1"/>
                    </a:solidFill>
                    <a:ea typeface="黑体" panose="02010609060101010101" pitchFamily="49" charset="-122"/>
                  </a:endParaRPr>
                </a:p>
              </p:txBody>
            </p:sp>
            <p:sp>
              <p:nvSpPr>
                <p:cNvPr id="62" name="矩形 61">
                  <a:extLst>
                    <a:ext uri="{FF2B5EF4-FFF2-40B4-BE49-F238E27FC236}"/>
                  </a:extLst>
                </p:cNvPr>
                <p:cNvSpPr/>
                <p:nvPr/>
              </p:nvSpPr>
              <p:spPr>
                <a:xfrm>
                  <a:off x="1714480" y="615993"/>
                  <a:ext cx="571504" cy="812932"/>
                </a:xfrm>
                <a:prstGeom prst="rect">
                  <a:avLst/>
                </a:prstGeom>
                <a:noFill/>
              </p:spPr>
              <p:txBody>
                <a:bodyPr>
                  <a:spAutoFit/>
                </a:bodyPr>
                <a:lstStyle/>
                <a:p>
                  <a:pPr algn="ctr" eaLnBrk="1" hangingPunct="1">
                    <a:buFont typeface="Arial" panose="020B0604020202020204" pitchFamily="34" charset="0"/>
                    <a:buNone/>
                    <a:defRPr/>
                  </a:pP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rPr>
                    <a:t>3</a:t>
                  </a:r>
                  <a:endParaRPr lang="zh-CN" alt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endParaRPr>
                </a:p>
              </p:txBody>
            </p:sp>
            <p:sp>
              <p:nvSpPr>
                <p:cNvPr id="20" name="矩形 19">
                  <a:extLst>
                    <a:ext uri="{FF2B5EF4-FFF2-40B4-BE49-F238E27FC236}"/>
                  </a:extLst>
                </p:cNvPr>
                <p:cNvSpPr/>
                <p:nvPr/>
              </p:nvSpPr>
              <p:spPr bwMode="auto">
                <a:xfrm>
                  <a:off x="1702824" y="1681436"/>
                  <a:ext cx="539015" cy="642406"/>
                </a:xfrm>
                <a:prstGeom prst="rect">
                  <a:avLst/>
                </a:prstGeom>
                <a:solidFill>
                  <a:srgbClr val="0066FF"/>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eaLnBrk="1" hangingPunct="1">
                    <a:buFont typeface="Arial" panose="020B0604020202020204" pitchFamily="34" charset="0"/>
                    <a:buNone/>
                    <a:defRPr/>
                  </a:pPr>
                  <a:endParaRPr lang="zh-CN" altLang="en-US" dirty="0">
                    <a:solidFill>
                      <a:schemeClr val="tx1"/>
                    </a:solidFill>
                    <a:ea typeface="黑体" panose="02010609060101010101" pitchFamily="49" charset="-122"/>
                  </a:endParaRPr>
                </a:p>
              </p:txBody>
            </p:sp>
            <p:sp>
              <p:nvSpPr>
                <p:cNvPr id="18" name="矩形 17">
                  <a:extLst>
                    <a:ext uri="{FF2B5EF4-FFF2-40B4-BE49-F238E27FC236}"/>
                  </a:extLst>
                </p:cNvPr>
                <p:cNvSpPr/>
                <p:nvPr/>
              </p:nvSpPr>
              <p:spPr>
                <a:xfrm>
                  <a:off x="1698799" y="1553313"/>
                  <a:ext cx="571504" cy="812932"/>
                </a:xfrm>
                <a:prstGeom prst="rect">
                  <a:avLst/>
                </a:prstGeom>
                <a:noFill/>
              </p:spPr>
              <p:txBody>
                <a:bodyPr>
                  <a:spAutoFit/>
                </a:bodyPr>
                <a:lstStyle/>
                <a:p>
                  <a:pPr algn="ctr" eaLnBrk="1" hangingPunct="1">
                    <a:buFont typeface="Arial" panose="020B0604020202020204" pitchFamily="34" charset="0"/>
                    <a:buNone/>
                    <a:defRPr/>
                  </a:pPr>
                  <a:r>
                    <a:rPr lang="en-US" altLang="zh-CN"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rPr>
                    <a:t>4</a:t>
                  </a:r>
                  <a:endParaRPr lang="zh-CN" alt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楷体" panose="02010609060101010101" pitchFamily="49" charset="-122"/>
                    <a:ea typeface="楷体" panose="02010609060101010101" pitchFamily="49" charset="-122"/>
                    <a:sym typeface="+mn-ea"/>
                  </a:endParaRPr>
                </a:p>
              </p:txBody>
            </p:sp>
          </p:grpSp>
          <p:sp>
            <p:nvSpPr>
              <p:cNvPr id="16395" name="AutoShape 17"/>
              <p:cNvSpPr>
                <a:spLocks noChangeArrowheads="1"/>
              </p:cNvSpPr>
              <p:nvPr/>
            </p:nvSpPr>
            <p:spPr bwMode="auto">
              <a:xfrm>
                <a:off x="1532" y="2654"/>
                <a:ext cx="2828" cy="372"/>
              </a:xfrm>
              <a:prstGeom prst="roundRect">
                <a:avLst>
                  <a:gd name="adj" fmla="val 5444"/>
                </a:avLst>
              </a:prstGeom>
              <a:gradFill rotWithShape="1">
                <a:gsLst>
                  <a:gs pos="0">
                    <a:srgbClr val="FFFFFF"/>
                  </a:gs>
                  <a:gs pos="100000">
                    <a:srgbClr val="D8D8D8"/>
                  </a:gs>
                </a:gsLst>
                <a:lin ang="0" scaled="1"/>
              </a:gradFill>
              <a:ln w="6350">
                <a:solidFill>
                  <a:srgbClr val="808080"/>
                </a:solidFill>
                <a:round/>
                <a:headEnd/>
                <a:tailEnd/>
              </a:ln>
            </p:spPr>
            <p:txBody>
              <a:bodyPr wrap="none" anchor="ctr"/>
              <a:lstStyle>
                <a:lvl1pPr marL="920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E1B40C"/>
                  </a:buClr>
                  <a:buFontTx/>
                  <a:buNone/>
                </a:pPr>
                <a:r>
                  <a:rPr lang="zh-CN" altLang="en-US" sz="3000" b="1" dirty="0">
                    <a:solidFill>
                      <a:srgbClr val="0000FF"/>
                    </a:solidFill>
                    <a:latin typeface="黑体" panose="02010609060101010101" pitchFamily="49" charset="-122"/>
                    <a:ea typeface="黑体" panose="02010609060101010101" pitchFamily="49" charset="-122"/>
                  </a:rPr>
                  <a:t>经费使用情况</a:t>
                </a:r>
              </a:p>
            </p:txBody>
          </p:sp>
          <p:sp>
            <p:nvSpPr>
              <p:cNvPr id="16397" name="AutoShape 17"/>
              <p:cNvSpPr>
                <a:spLocks noChangeArrowheads="1"/>
              </p:cNvSpPr>
              <p:nvPr/>
            </p:nvSpPr>
            <p:spPr bwMode="auto">
              <a:xfrm>
                <a:off x="1540" y="1518"/>
                <a:ext cx="2828" cy="372"/>
              </a:xfrm>
              <a:prstGeom prst="roundRect">
                <a:avLst>
                  <a:gd name="adj" fmla="val 5444"/>
                </a:avLst>
              </a:prstGeom>
              <a:gradFill rotWithShape="1">
                <a:gsLst>
                  <a:gs pos="0">
                    <a:srgbClr val="FFFFFF"/>
                  </a:gs>
                  <a:gs pos="100000">
                    <a:srgbClr val="D8D8D8"/>
                  </a:gs>
                </a:gsLst>
                <a:lin ang="0" scaled="1"/>
              </a:gradFill>
              <a:ln w="6350">
                <a:solidFill>
                  <a:srgbClr val="808080"/>
                </a:solidFill>
                <a:round/>
                <a:headEnd/>
                <a:tailEnd/>
              </a:ln>
            </p:spPr>
            <p:txBody>
              <a:bodyPr wrap="none" anchor="ctr"/>
              <a:lstStyle>
                <a:lvl1pPr marL="920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rgbClr val="E1B40C"/>
                  </a:buClr>
                  <a:buFontTx/>
                  <a:buNone/>
                </a:pPr>
                <a:r>
                  <a:rPr lang="zh-CN" altLang="en-US" sz="2800" b="1" dirty="0" smtClean="0">
                    <a:solidFill>
                      <a:srgbClr val="0000FF"/>
                    </a:solidFill>
                    <a:latin typeface="黑体" panose="02010609060101010101" pitchFamily="49" charset="-122"/>
                    <a:ea typeface="黑体" panose="02010609060101010101" pitchFamily="49" charset="-122"/>
                  </a:rPr>
                  <a:t>取得的成果及自查评分情况</a:t>
                </a:r>
                <a:endParaRPr lang="zh-CN" altLang="en-US" sz="2800" b="1" dirty="0">
                  <a:solidFill>
                    <a:srgbClr val="0000FF"/>
                  </a:solidFill>
                  <a:latin typeface="黑体" panose="02010609060101010101" pitchFamily="49" charset="-122"/>
                  <a:ea typeface="黑体" panose="02010609060101010101" pitchFamily="49" charset="-122"/>
                </a:endParaRPr>
              </a:p>
            </p:txBody>
          </p:sp>
        </p:gr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25604" name="矩形 2"/>
          <p:cNvSpPr>
            <a:spLocks noChangeArrowheads="1"/>
          </p:cNvSpPr>
          <p:nvPr/>
        </p:nvSpPr>
        <p:spPr bwMode="auto">
          <a:xfrm>
            <a:off x="611188" y="1563852"/>
            <a:ext cx="7560840" cy="49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None/>
            </a:pPr>
            <a:r>
              <a:rPr lang="zh-CN" altLang="en-US" sz="2000" dirty="0" smtClean="0"/>
              <a:t>两项发明专利申请获得国家知识产权局的受理</a:t>
            </a:r>
            <a:endParaRPr lang="zh-CN" altLang="zh-CN" sz="2000" dirty="0"/>
          </a:p>
        </p:txBody>
      </p:sp>
      <p:sp>
        <p:nvSpPr>
          <p:cNvPr id="4"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a:solidFill>
                  <a:srgbClr val="000000"/>
                </a:solidFill>
                <a:latin typeface="黑体" panose="02010609060101010101" pitchFamily="49" charset="-122"/>
                <a:ea typeface="黑体" panose="02010609060101010101" pitchFamily="49" charset="-122"/>
              </a:rPr>
              <a:t>9</a:t>
            </a:r>
            <a:r>
              <a:rPr lang="en-US" altLang="zh-CN" sz="2400" b="1" dirty="0" smtClean="0">
                <a:solidFill>
                  <a:srgbClr val="000000"/>
                </a:solidFill>
                <a:latin typeface="黑体" panose="02010609060101010101" pitchFamily="49" charset="-122"/>
                <a:ea typeface="黑体" panose="02010609060101010101" pitchFamily="49" charset="-122"/>
              </a:rPr>
              <a:t>.</a:t>
            </a:r>
            <a:r>
              <a:rPr lang="zh-CN" altLang="en-US" sz="2400" b="1" dirty="0" smtClean="0">
                <a:solidFill>
                  <a:srgbClr val="000000"/>
                </a:solidFill>
                <a:latin typeface="黑体" panose="02010609060101010101" pitchFamily="49" charset="-122"/>
                <a:ea typeface="黑体" panose="02010609060101010101" pitchFamily="49" charset="-122"/>
              </a:rPr>
              <a:t>专利受理</a:t>
            </a:r>
            <a:endParaRPr lang="en-US" altLang="zh-CN" sz="2400" b="1" dirty="0">
              <a:solidFill>
                <a:srgbClr val="00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393700" y="2204864"/>
            <a:ext cx="4054617" cy="4032448"/>
          </a:xfrm>
          <a:prstGeom prst="rect">
            <a:avLst/>
          </a:prstGeom>
        </p:spPr>
      </p:pic>
      <p:pic>
        <p:nvPicPr>
          <p:cNvPr id="6" name="图片 5"/>
          <p:cNvPicPr>
            <a:picLocks noChangeAspect="1"/>
          </p:cNvPicPr>
          <p:nvPr/>
        </p:nvPicPr>
        <p:blipFill>
          <a:blip r:embed="rId3"/>
          <a:stretch>
            <a:fillRect/>
          </a:stretch>
        </p:blipFill>
        <p:spPr>
          <a:xfrm>
            <a:off x="4716016" y="2204864"/>
            <a:ext cx="4269356" cy="4242335"/>
          </a:xfrm>
          <a:prstGeom prst="rect">
            <a:avLst/>
          </a:prstGeom>
        </p:spPr>
      </p:pic>
    </p:spTree>
    <p:extLst>
      <p:ext uri="{BB962C8B-B14F-4D97-AF65-F5344CB8AC3E}">
        <p14:creationId xmlns:p14="http://schemas.microsoft.com/office/powerpoint/2010/main" val="3688156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25604" name="矩形 2"/>
          <p:cNvSpPr>
            <a:spLocks noChangeArrowheads="1"/>
          </p:cNvSpPr>
          <p:nvPr/>
        </p:nvSpPr>
        <p:spPr bwMode="auto">
          <a:xfrm>
            <a:off x="611188" y="1563852"/>
            <a:ext cx="756084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zh-CN" sz="2000" dirty="0" smtClean="0"/>
              <a:t>面</a:t>
            </a:r>
            <a:r>
              <a:rPr lang="zh-CN" altLang="zh-CN" sz="2000" dirty="0"/>
              <a:t>板采用钢板、芯材采用尼龙大体计算厚度比对弹道极限的影响。</a:t>
            </a:r>
          </a:p>
          <a:p>
            <a:pPr>
              <a:buNone/>
            </a:pPr>
            <a:r>
              <a:rPr lang="zh-CN" altLang="zh-CN" sz="2000" dirty="0"/>
              <a:t>子弹</a:t>
            </a:r>
            <a:r>
              <a:rPr lang="en-US" altLang="zh-CN" sz="2000" dirty="0"/>
              <a:t>12.7mm</a:t>
            </a:r>
            <a:r>
              <a:rPr lang="zh-CN" altLang="zh-CN" sz="2000" dirty="0"/>
              <a:t>锥形</a:t>
            </a:r>
            <a:r>
              <a:rPr lang="zh-CN" altLang="zh-CN" sz="2000" dirty="0" smtClean="0"/>
              <a:t>弹</a:t>
            </a:r>
            <a:r>
              <a:rPr lang="zh-CN" altLang="en-US" sz="2000" dirty="0" smtClean="0"/>
              <a:t>，</a:t>
            </a:r>
            <a:r>
              <a:rPr lang="zh-CN" altLang="zh-CN" sz="2000" dirty="0" smtClean="0"/>
              <a:t>初速度</a:t>
            </a:r>
            <a:r>
              <a:rPr lang="en-US" altLang="zh-CN" sz="2000" dirty="0" smtClean="0"/>
              <a:t>1000m/s</a:t>
            </a:r>
            <a:r>
              <a:rPr lang="zh-CN" altLang="en-US" sz="2000" dirty="0" smtClean="0"/>
              <a:t>。</a:t>
            </a:r>
            <a:endParaRPr lang="zh-CN" altLang="zh-CN" sz="2000" dirty="0"/>
          </a:p>
        </p:txBody>
      </p:sp>
      <p:sp>
        <p:nvSpPr>
          <p:cNvPr id="4"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a:solidFill>
                  <a:srgbClr val="000000"/>
                </a:solidFill>
                <a:latin typeface="黑体" panose="02010609060101010101" pitchFamily="49" charset="-122"/>
                <a:ea typeface="黑体" panose="02010609060101010101" pitchFamily="49" charset="-122"/>
              </a:rPr>
              <a:t>9</a:t>
            </a:r>
            <a:r>
              <a:rPr lang="en-US" altLang="zh-CN" sz="2400" b="1" dirty="0" smtClean="0">
                <a:solidFill>
                  <a:srgbClr val="000000"/>
                </a:solidFill>
                <a:latin typeface="黑体" panose="02010609060101010101" pitchFamily="49" charset="-122"/>
                <a:ea typeface="黑体" panose="02010609060101010101" pitchFamily="49" charset="-122"/>
              </a:rPr>
              <a:t>.</a:t>
            </a:r>
            <a:r>
              <a:rPr lang="zh-CN" altLang="en-US" sz="2400" b="1" dirty="0" smtClean="0">
                <a:solidFill>
                  <a:srgbClr val="000000"/>
                </a:solidFill>
                <a:latin typeface="黑体" panose="02010609060101010101" pitchFamily="49" charset="-122"/>
                <a:ea typeface="黑体" panose="02010609060101010101" pitchFamily="49" charset="-122"/>
              </a:rPr>
              <a:t>侵彻数值模拟</a:t>
            </a:r>
            <a:endParaRPr lang="en-US" altLang="zh-CN" sz="2400" b="1" dirty="0">
              <a:solidFill>
                <a:srgbClr val="000000"/>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2636912"/>
            <a:ext cx="6684816" cy="3528392"/>
          </a:xfrm>
          <a:prstGeom prst="rect">
            <a:avLst/>
          </a:prstGeom>
        </p:spPr>
      </p:pic>
    </p:spTree>
    <p:extLst>
      <p:ext uri="{BB962C8B-B14F-4D97-AF65-F5344CB8AC3E}">
        <p14:creationId xmlns:p14="http://schemas.microsoft.com/office/powerpoint/2010/main" val="2995162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二、取得的成果及自查评分情况</a:t>
            </a:r>
            <a:endParaRPr lang="zh-CN" altLang="en-US" sz="3000" b="1" dirty="0">
              <a:latin typeface="黑体" panose="02010609060101010101" pitchFamily="49" charset="-122"/>
              <a:ea typeface="黑体" panose="02010609060101010101" pitchFamily="49" charset="-122"/>
            </a:endParaRPr>
          </a:p>
        </p:txBody>
      </p:sp>
      <p:sp>
        <p:nvSpPr>
          <p:cNvPr id="4"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a:solidFill>
                  <a:srgbClr val="000000"/>
                </a:solidFill>
                <a:latin typeface="黑体" panose="02010609060101010101" pitchFamily="49" charset="-122"/>
                <a:ea typeface="黑体" panose="02010609060101010101" pitchFamily="49" charset="-122"/>
              </a:rPr>
              <a:t>9</a:t>
            </a:r>
            <a:r>
              <a:rPr lang="en-US" altLang="zh-CN" sz="2400" b="1" dirty="0" smtClean="0">
                <a:solidFill>
                  <a:srgbClr val="000000"/>
                </a:solidFill>
                <a:latin typeface="黑体" panose="02010609060101010101" pitchFamily="49" charset="-122"/>
                <a:ea typeface="黑体" panose="02010609060101010101" pitchFamily="49" charset="-122"/>
              </a:rPr>
              <a:t>.</a:t>
            </a:r>
            <a:r>
              <a:rPr lang="zh-CN" altLang="en-US" sz="2400" b="1" dirty="0" smtClean="0">
                <a:solidFill>
                  <a:srgbClr val="000000"/>
                </a:solidFill>
                <a:latin typeface="黑体" panose="02010609060101010101" pitchFamily="49" charset="-122"/>
                <a:ea typeface="黑体" panose="02010609060101010101" pitchFamily="49" charset="-122"/>
              </a:rPr>
              <a:t>侵彻数值模拟</a:t>
            </a:r>
            <a:endParaRPr lang="en-US" altLang="zh-CN" sz="2400" b="1" dirty="0">
              <a:solidFill>
                <a:srgbClr val="000000"/>
              </a:solidFill>
              <a:latin typeface="黑体" panose="02010609060101010101" pitchFamily="49" charset="-122"/>
              <a:ea typeface="黑体" panose="02010609060101010101" pitchFamily="49" charset="-122"/>
            </a:endParaRPr>
          </a:p>
        </p:txBody>
      </p:sp>
      <p:graphicFrame>
        <p:nvGraphicFramePr>
          <p:cNvPr id="9" name="图表 8"/>
          <p:cNvGraphicFramePr>
            <a:graphicFrameLocks/>
          </p:cNvGraphicFramePr>
          <p:nvPr>
            <p:extLst>
              <p:ext uri="{D42A27DB-BD31-4B8C-83A1-F6EECF244321}">
                <p14:modId xmlns:p14="http://schemas.microsoft.com/office/powerpoint/2010/main" val="1724338403"/>
              </p:ext>
            </p:extLst>
          </p:nvPr>
        </p:nvGraphicFramePr>
        <p:xfrm>
          <a:off x="755576" y="1820245"/>
          <a:ext cx="5752642" cy="4458885"/>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2"/>
          <p:cNvSpPr>
            <a:spLocks noChangeArrowheads="1"/>
          </p:cNvSpPr>
          <p:nvPr/>
        </p:nvSpPr>
        <p:spPr bwMode="auto">
          <a:xfrm>
            <a:off x="6372200" y="2492896"/>
            <a:ext cx="263212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000" dirty="0" smtClean="0"/>
              <a:t>总厚度为</a:t>
            </a:r>
            <a:r>
              <a:rPr lang="en-US" altLang="zh-CN" sz="2000" dirty="0" smtClean="0"/>
              <a:t>50mm</a:t>
            </a:r>
            <a:r>
              <a:rPr lang="zh-CN" altLang="en-US" sz="2000" dirty="0" smtClean="0"/>
              <a:t>，</a:t>
            </a:r>
            <a:endParaRPr lang="en-US" altLang="zh-CN" sz="2000" dirty="0" smtClean="0"/>
          </a:p>
          <a:p>
            <a:pPr>
              <a:buNone/>
            </a:pPr>
            <a:r>
              <a:rPr lang="en-US" altLang="zh-CN" sz="2000" dirty="0" smtClean="0"/>
              <a:t>10*4mm</a:t>
            </a:r>
            <a:r>
              <a:rPr lang="zh-CN" altLang="en-US" sz="2000" dirty="0" smtClean="0"/>
              <a:t>尼龙</a:t>
            </a:r>
            <a:endParaRPr lang="en-US" altLang="zh-CN" sz="2000" dirty="0" smtClean="0"/>
          </a:p>
          <a:p>
            <a:pPr>
              <a:buNone/>
            </a:pPr>
            <a:r>
              <a:rPr lang="zh-CN" altLang="zh-CN" sz="2000" dirty="0" smtClean="0"/>
              <a:t>子弹</a:t>
            </a:r>
            <a:r>
              <a:rPr lang="en-US" altLang="zh-CN" sz="2000" dirty="0"/>
              <a:t>12.7mm</a:t>
            </a:r>
            <a:r>
              <a:rPr lang="zh-CN" altLang="zh-CN" sz="2000" dirty="0"/>
              <a:t>锥形</a:t>
            </a:r>
            <a:r>
              <a:rPr lang="zh-CN" altLang="zh-CN" sz="2000" dirty="0" smtClean="0"/>
              <a:t>弹</a:t>
            </a:r>
            <a:r>
              <a:rPr lang="zh-CN" altLang="en-US" sz="2000" dirty="0" smtClean="0"/>
              <a:t>，</a:t>
            </a:r>
            <a:r>
              <a:rPr lang="zh-CN" altLang="zh-CN" sz="2000" dirty="0" smtClean="0"/>
              <a:t>初速度</a:t>
            </a:r>
            <a:r>
              <a:rPr lang="en-US" altLang="zh-CN" sz="2000" dirty="0" smtClean="0"/>
              <a:t>1000m/s</a:t>
            </a:r>
            <a:r>
              <a:rPr lang="zh-CN" altLang="en-US" sz="2000" dirty="0" smtClean="0"/>
              <a:t>。</a:t>
            </a:r>
            <a:endParaRPr lang="zh-CN" altLang="zh-CN" sz="2000" dirty="0"/>
          </a:p>
        </p:txBody>
      </p:sp>
    </p:spTree>
    <p:extLst>
      <p:ext uri="{BB962C8B-B14F-4D97-AF65-F5344CB8AC3E}">
        <p14:creationId xmlns:p14="http://schemas.microsoft.com/office/powerpoint/2010/main" val="2637076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extLst>
          </p:cNvPr>
          <p:cNvSpPr/>
          <p:nvPr/>
        </p:nvSpPr>
        <p:spPr>
          <a:xfrm>
            <a:off x="611188" y="1611664"/>
            <a:ext cx="7560840" cy="1938992"/>
          </a:xfrm>
          <a:prstGeom prst="rect">
            <a:avLst/>
          </a:prstGeom>
        </p:spPr>
        <p:txBody>
          <a:bodyPr wrap="square">
            <a:spAutoFit/>
          </a:bodyPr>
          <a:lstStyle/>
          <a:p>
            <a:pPr algn="just">
              <a:lnSpc>
                <a:spcPct val="150000"/>
              </a:lnSpc>
              <a:spcBef>
                <a:spcPts val="0"/>
              </a:spcBef>
              <a:spcAft>
                <a:spcPts val="0"/>
              </a:spcAft>
              <a:defRPr/>
            </a:pPr>
            <a:r>
              <a:rPr lang="zh-CN" altLang="en-US" sz="2000" dirty="0" smtClean="0">
                <a:latin typeface="+mn-ea"/>
                <a:ea typeface="+mn-ea"/>
              </a:rPr>
              <a:t>    由于外协单位的三维纺织预制件制备工作效率较低，导致我方部分研究工作滞后，同时，我们调整了部分工作节奏，</a:t>
            </a:r>
            <a:r>
              <a:rPr lang="zh-CN" altLang="zh-CN" sz="2000" b="1" dirty="0" smtClean="0"/>
              <a:t>申报</a:t>
            </a:r>
            <a:r>
              <a:rPr lang="zh-CN" altLang="en-US" sz="2000" b="1" dirty="0" smtClean="0"/>
              <a:t>了</a:t>
            </a:r>
            <a:r>
              <a:rPr lang="zh-CN" altLang="zh-CN" sz="2000" b="1" dirty="0" smtClean="0"/>
              <a:t>镇江</a:t>
            </a:r>
            <a:r>
              <a:rPr lang="zh-CN" altLang="zh-CN" sz="2000" b="1" dirty="0"/>
              <a:t>市重点研发</a:t>
            </a:r>
            <a:r>
              <a:rPr lang="zh-CN" altLang="zh-CN" sz="2000" b="1" dirty="0" smtClean="0"/>
              <a:t>计划</a:t>
            </a:r>
            <a:r>
              <a:rPr lang="zh-CN" altLang="en-US" sz="2000" b="1" dirty="0" smtClean="0"/>
              <a:t>并获得批复，</a:t>
            </a:r>
            <a:r>
              <a:rPr lang="zh-CN" altLang="en-US" sz="2000" dirty="0" smtClean="0">
                <a:latin typeface="+mn-ea"/>
                <a:ea typeface="+mn-ea"/>
              </a:rPr>
              <a:t>提前完成了</a:t>
            </a:r>
            <a:r>
              <a:rPr lang="zh-CN" altLang="en-US" sz="2000" b="1" dirty="0" smtClean="0">
                <a:latin typeface="+mn-ea"/>
                <a:ea typeface="+mn-ea"/>
              </a:rPr>
              <a:t>专利撰写工作并获得受理</a:t>
            </a:r>
            <a:r>
              <a:rPr lang="zh-CN" altLang="en-US" sz="2000" dirty="0" smtClean="0">
                <a:latin typeface="+mn-ea"/>
                <a:ea typeface="+mn-ea"/>
              </a:rPr>
              <a:t>。</a:t>
            </a:r>
            <a:endParaRPr lang="zh-CN" altLang="zh-CN" sz="2000" dirty="0">
              <a:latin typeface="+mn-ea"/>
              <a:ea typeface="+mn-ea"/>
            </a:endParaRPr>
          </a:p>
        </p:txBody>
      </p:sp>
      <p:sp>
        <p:nvSpPr>
          <p:cNvPr id="37891"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二、</a:t>
            </a:r>
            <a:r>
              <a:rPr lang="zh-CN" altLang="en-US" sz="3000" b="1" dirty="0">
                <a:latin typeface="黑体" panose="02010609060101010101" pitchFamily="49" charset="-122"/>
                <a:ea typeface="黑体" panose="02010609060101010101" pitchFamily="49" charset="-122"/>
              </a:rPr>
              <a:t>取得的成果及自查评分情况</a:t>
            </a:r>
          </a:p>
        </p:txBody>
      </p:sp>
      <p:sp>
        <p:nvSpPr>
          <p:cNvPr id="5" name="矩形 2"/>
          <p:cNvSpPr>
            <a:spLocks noChangeArrowheads="1"/>
          </p:cNvSpPr>
          <p:nvPr/>
        </p:nvSpPr>
        <p:spPr bwMode="auto">
          <a:xfrm>
            <a:off x="393700" y="976313"/>
            <a:ext cx="842645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en-US" sz="2400" b="1" dirty="0" smtClean="0">
                <a:solidFill>
                  <a:srgbClr val="000000"/>
                </a:solidFill>
                <a:latin typeface="黑体" panose="02010609060101010101" pitchFamily="49" charset="-122"/>
                <a:ea typeface="黑体" panose="02010609060101010101" pitchFamily="49" charset="-122"/>
              </a:rPr>
              <a:t>自查评分</a:t>
            </a:r>
            <a:endParaRPr lang="en-US"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40969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WordArt 2"/>
          <p:cNvSpPr>
            <a:spLocks noChangeArrowheads="1" noChangeShapeType="1" noTextEdit="1"/>
          </p:cNvSpPr>
          <p:nvPr/>
        </p:nvSpPr>
        <p:spPr bwMode="auto">
          <a:xfrm>
            <a:off x="2411413" y="2636838"/>
            <a:ext cx="3925887" cy="1512887"/>
          </a:xfrm>
          <a:prstGeom prst="rect">
            <a:avLst/>
          </a:prstGeom>
        </p:spPr>
        <p:txBody>
          <a:bodyPr wrap="none" fromWordArt="1">
            <a:prstTxWarp prst="textPlain">
              <a:avLst>
                <a:gd name="adj" fmla="val 50000"/>
              </a:avLst>
            </a:prstTxWarp>
          </a:bodyPr>
          <a:lstStyle/>
          <a:p>
            <a:pPr algn="ctr"/>
            <a:r>
              <a:rPr lang="zh-CN" altLang="en-US" sz="4400" kern="10">
                <a:ln w="19050">
                  <a:solidFill>
                    <a:srgbClr val="99CCFF"/>
                  </a:solidFill>
                  <a:bevel/>
                  <a:headEnd/>
                  <a:tailEnd/>
                </a:ln>
                <a:solidFill>
                  <a:srgbClr val="0000FF"/>
                </a:solidFill>
                <a:effectLst>
                  <a:outerShdw dist="35921" dir="2700000" algn="ctr" rotWithShape="0">
                    <a:srgbClr val="990000"/>
                  </a:outerShdw>
                </a:effectLst>
                <a:latin typeface="黑体" panose="02010609060101010101" pitchFamily="49" charset="-122"/>
                <a:ea typeface="黑体" panose="02010609060101010101" pitchFamily="49" charset="-122"/>
              </a:rPr>
              <a:t>  </a:t>
            </a:r>
          </a:p>
        </p:txBody>
      </p:sp>
      <p:sp>
        <p:nvSpPr>
          <p:cNvPr id="3" name="矩形 2">
            <a:extLst>
              <a:ext uri="{FF2B5EF4-FFF2-40B4-BE49-F238E27FC236}"/>
            </a:extLst>
          </p:cNvPr>
          <p:cNvSpPr/>
          <p:nvPr/>
        </p:nvSpPr>
        <p:spPr>
          <a:xfrm>
            <a:off x="147270" y="1844824"/>
            <a:ext cx="8817218" cy="2123658"/>
          </a:xfrm>
          <a:prstGeom prst="rect">
            <a:avLst/>
          </a:prstGeom>
          <a:noFill/>
        </p:spPr>
        <p:txBody>
          <a:bodyPr>
            <a:spAutoFit/>
          </a:bodyPr>
          <a:lstStyle/>
          <a:p>
            <a:pPr algn="ctr" eaLnBrk="1" hangingPunct="1">
              <a:buFont typeface="Arial" panose="020B0604020202020204" pitchFamily="34" charset="0"/>
              <a:buNone/>
              <a:defRPr/>
            </a:pPr>
            <a:r>
              <a:rPr lang="zh-CN" alt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第三部分</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endPar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defRPr/>
            </a:pPr>
            <a:r>
              <a:rPr lang="zh-CN" alt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存在问题及解决措施和期限</a:t>
            </a:r>
            <a:endParaRPr lang="zh-CN" alt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三</a:t>
            </a:r>
            <a:r>
              <a:rPr lang="zh-CN" altLang="en-US" sz="3000" b="1" dirty="0" smtClean="0">
                <a:latin typeface="黑体" panose="02010609060101010101" pitchFamily="49" charset="-122"/>
                <a:ea typeface="黑体" panose="02010609060101010101" pitchFamily="49" charset="-122"/>
              </a:rPr>
              <a:t>、存在问题及解决措施和期限</a:t>
            </a:r>
            <a:endParaRPr lang="zh-CN" altLang="en-US" sz="3000" b="1" dirty="0">
              <a:latin typeface="黑体" panose="02010609060101010101" pitchFamily="49" charset="-122"/>
              <a:ea typeface="黑体" panose="02010609060101010101" pitchFamily="49" charset="-122"/>
            </a:endParaRPr>
          </a:p>
        </p:txBody>
      </p:sp>
      <p:sp>
        <p:nvSpPr>
          <p:cNvPr id="32" name="矩形 2"/>
          <p:cNvSpPr>
            <a:spLocks noChangeArrowheads="1"/>
          </p:cNvSpPr>
          <p:nvPr/>
        </p:nvSpPr>
        <p:spPr bwMode="auto">
          <a:xfrm>
            <a:off x="393700" y="836613"/>
            <a:ext cx="8426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1.</a:t>
            </a:r>
            <a:r>
              <a:rPr lang="zh-CN" altLang="en-US" sz="2400" b="1" dirty="0" smtClean="0">
                <a:solidFill>
                  <a:srgbClr val="000000"/>
                </a:solidFill>
                <a:latin typeface="黑体" panose="02010609060101010101" pitchFamily="49" charset="-122"/>
                <a:ea typeface="黑体" panose="02010609060101010101" pitchFamily="49" charset="-122"/>
              </a:rPr>
              <a:t> 三维编织预制件制备滞后</a:t>
            </a: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33" name="矩形 2"/>
          <p:cNvSpPr>
            <a:spLocks noChangeArrowheads="1"/>
          </p:cNvSpPr>
          <p:nvPr/>
        </p:nvSpPr>
        <p:spPr bwMode="auto">
          <a:xfrm>
            <a:off x="611188" y="1484784"/>
            <a:ext cx="792125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None/>
            </a:pPr>
            <a:r>
              <a:rPr lang="zh-CN" altLang="zh-CN" sz="2000" b="1" dirty="0"/>
              <a:t>存在问题</a:t>
            </a:r>
            <a:r>
              <a:rPr lang="zh-CN" altLang="zh-CN" sz="2000" b="1" dirty="0" smtClean="0"/>
              <a:t>：</a:t>
            </a:r>
            <a:endParaRPr lang="en-US" altLang="zh-CN" sz="2000" b="1" dirty="0" smtClean="0"/>
          </a:p>
          <a:p>
            <a:pPr>
              <a:lnSpc>
                <a:spcPct val="150000"/>
              </a:lnSpc>
              <a:buNone/>
            </a:pPr>
            <a:r>
              <a:rPr lang="en-US" altLang="zh-CN" sz="2000" dirty="0"/>
              <a:t> </a:t>
            </a:r>
            <a:r>
              <a:rPr lang="en-US" altLang="zh-CN" sz="2000" dirty="0" smtClean="0"/>
              <a:t>     </a:t>
            </a:r>
            <a:r>
              <a:rPr lang="zh-CN" altLang="zh-CN" sz="2000" dirty="0" smtClean="0"/>
              <a:t>制备</a:t>
            </a:r>
            <a:r>
              <a:rPr lang="zh-CN" altLang="zh-CN" sz="2000" dirty="0"/>
              <a:t>防护模块需要用到三维纺织预制件，由于需求数量相对较小，生产型企业不愿配合生产，我们委托了武汉纺</a:t>
            </a:r>
            <a:r>
              <a:rPr lang="zh-CN" altLang="zh-CN" sz="2000" dirty="0" smtClean="0"/>
              <a:t>织</a:t>
            </a:r>
            <a:r>
              <a:rPr lang="zh-CN" altLang="en-US" sz="2000" dirty="0" smtClean="0"/>
              <a:t>大学</a:t>
            </a:r>
            <a:r>
              <a:rPr lang="zh-CN" altLang="zh-CN" sz="2000" dirty="0" smtClean="0"/>
              <a:t>在</a:t>
            </a:r>
            <a:r>
              <a:rPr lang="zh-CN" altLang="zh-CN" sz="2000" dirty="0"/>
              <a:t>实验室制备。实验室制备过程中，工艺比较复杂，效率相对低下</a:t>
            </a:r>
            <a:r>
              <a:rPr lang="zh-CN" altLang="zh-CN" sz="2000" dirty="0" smtClean="0"/>
              <a:t>，</a:t>
            </a:r>
            <a:r>
              <a:rPr lang="zh-CN" altLang="en-US" sz="2000" dirty="0" smtClean="0"/>
              <a:t>基础材料</a:t>
            </a:r>
            <a:r>
              <a:rPr lang="zh-CN" altLang="zh-CN" sz="2000" dirty="0" smtClean="0"/>
              <a:t>制备</a:t>
            </a:r>
            <a:r>
              <a:rPr lang="zh-CN" altLang="en-US" sz="2000" dirty="0" smtClean="0"/>
              <a:t>工作</a:t>
            </a:r>
            <a:r>
              <a:rPr lang="zh-CN" altLang="zh-CN" sz="2000" dirty="0" smtClean="0"/>
              <a:t>滞后</a:t>
            </a:r>
            <a:r>
              <a:rPr lang="zh-CN" altLang="en-US" sz="2000" dirty="0" smtClean="0"/>
              <a:t>影响研究工作进度</a:t>
            </a:r>
            <a:r>
              <a:rPr lang="zh-CN" altLang="zh-CN" sz="2000" dirty="0" smtClean="0"/>
              <a:t>。</a:t>
            </a:r>
            <a:endParaRPr lang="zh-CN" altLang="zh-CN" sz="2000" dirty="0"/>
          </a:p>
          <a:p>
            <a:pPr>
              <a:lnSpc>
                <a:spcPct val="150000"/>
              </a:lnSpc>
              <a:buNone/>
            </a:pPr>
            <a:r>
              <a:rPr lang="zh-CN" altLang="zh-CN" sz="2000" b="1" dirty="0"/>
              <a:t>解决措施</a:t>
            </a:r>
            <a:r>
              <a:rPr lang="zh-CN" altLang="zh-CN" sz="2000" b="1" dirty="0" smtClean="0"/>
              <a:t>：</a:t>
            </a:r>
            <a:endParaRPr lang="en-US" altLang="zh-CN" sz="2000" b="1" dirty="0" smtClean="0"/>
          </a:p>
          <a:p>
            <a:pPr>
              <a:lnSpc>
                <a:spcPct val="150000"/>
              </a:lnSpc>
              <a:buNone/>
            </a:pPr>
            <a:r>
              <a:rPr lang="en-US" altLang="zh-CN" sz="2000" dirty="0"/>
              <a:t> </a:t>
            </a:r>
            <a:r>
              <a:rPr lang="en-US" altLang="zh-CN" sz="2000" dirty="0" smtClean="0"/>
              <a:t>      </a:t>
            </a:r>
            <a:r>
              <a:rPr lang="zh-CN" altLang="zh-CN" sz="2000" dirty="0" smtClean="0"/>
              <a:t>为了</a:t>
            </a:r>
            <a:r>
              <a:rPr lang="zh-CN" altLang="zh-CN" sz="2000" dirty="0"/>
              <a:t>加快试样制备进度，应加强与外协单位的沟通，并加大资金投入。</a:t>
            </a:r>
          </a:p>
          <a:p>
            <a:pPr>
              <a:lnSpc>
                <a:spcPct val="150000"/>
              </a:lnSpc>
              <a:buNone/>
            </a:pPr>
            <a:r>
              <a:rPr lang="zh-CN" altLang="zh-CN" sz="2000" b="1" dirty="0"/>
              <a:t>期限</a:t>
            </a:r>
            <a:r>
              <a:rPr lang="zh-CN" altLang="zh-CN" sz="2000" b="1" dirty="0" smtClean="0"/>
              <a:t>：</a:t>
            </a:r>
            <a:endParaRPr lang="en-US" altLang="zh-CN" sz="2000" b="1" dirty="0" smtClean="0"/>
          </a:p>
          <a:p>
            <a:pPr>
              <a:lnSpc>
                <a:spcPct val="150000"/>
              </a:lnSpc>
              <a:buNone/>
            </a:pPr>
            <a:r>
              <a:rPr lang="en-US" altLang="zh-CN" sz="2000" dirty="0"/>
              <a:t> </a:t>
            </a:r>
            <a:r>
              <a:rPr lang="en-US" altLang="zh-CN" sz="2000" dirty="0" smtClean="0"/>
              <a:t>     </a:t>
            </a:r>
            <a:r>
              <a:rPr lang="zh-CN" altLang="zh-CN" sz="2000" dirty="0" smtClean="0"/>
              <a:t>拟</a:t>
            </a:r>
            <a:r>
              <a:rPr lang="en-US" altLang="zh-CN" sz="2000" dirty="0" smtClean="0"/>
              <a:t>11</a:t>
            </a:r>
            <a:r>
              <a:rPr lang="zh-CN" altLang="zh-CN" sz="2000" dirty="0" smtClean="0"/>
              <a:t>月份</a:t>
            </a:r>
            <a:r>
              <a:rPr lang="zh-CN" altLang="zh-CN" sz="2000" dirty="0"/>
              <a:t>之前</a:t>
            </a:r>
            <a:r>
              <a:rPr lang="zh-CN" altLang="zh-CN" sz="2000" dirty="0" smtClean="0"/>
              <a:t>完成</a:t>
            </a:r>
            <a:r>
              <a:rPr lang="zh-CN" altLang="en-US" sz="2000" dirty="0" smtClean="0"/>
              <a:t>样机</a:t>
            </a:r>
            <a:r>
              <a:rPr lang="zh-CN" altLang="zh-CN" sz="2000" dirty="0" smtClean="0"/>
              <a:t>制备</a:t>
            </a:r>
            <a:r>
              <a:rPr lang="zh-CN" altLang="en-US" sz="2000" dirty="0" smtClean="0"/>
              <a:t>和相关的实验</a:t>
            </a:r>
            <a:r>
              <a:rPr lang="zh-CN" altLang="zh-CN" sz="2000" dirty="0" smtClean="0"/>
              <a:t>。</a:t>
            </a:r>
            <a:endParaRPr lang="zh-CN" altLang="zh-CN"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三</a:t>
            </a:r>
            <a:r>
              <a:rPr lang="zh-CN" altLang="en-US" sz="3000" b="1" dirty="0" smtClean="0">
                <a:latin typeface="黑体" panose="02010609060101010101" pitchFamily="49" charset="-122"/>
                <a:ea typeface="黑体" panose="02010609060101010101" pitchFamily="49" charset="-122"/>
              </a:rPr>
              <a:t>、存在问题及解决措施和期限</a:t>
            </a:r>
            <a:endParaRPr lang="zh-CN" altLang="en-US" sz="3000" b="1" dirty="0">
              <a:latin typeface="黑体" panose="02010609060101010101" pitchFamily="49" charset="-122"/>
              <a:ea typeface="黑体" panose="02010609060101010101" pitchFamily="49" charset="-122"/>
            </a:endParaRPr>
          </a:p>
        </p:txBody>
      </p:sp>
      <p:sp>
        <p:nvSpPr>
          <p:cNvPr id="32" name="矩形 2"/>
          <p:cNvSpPr>
            <a:spLocks noChangeArrowheads="1"/>
          </p:cNvSpPr>
          <p:nvPr/>
        </p:nvSpPr>
        <p:spPr bwMode="auto">
          <a:xfrm>
            <a:off x="393700" y="836613"/>
            <a:ext cx="8426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smtClean="0">
                <a:solidFill>
                  <a:srgbClr val="000000"/>
                </a:solidFill>
                <a:latin typeface="黑体" panose="02010609060101010101" pitchFamily="49" charset="-122"/>
                <a:ea typeface="黑体" panose="02010609060101010101" pitchFamily="49" charset="-122"/>
              </a:rPr>
              <a:t>2.</a:t>
            </a:r>
            <a:r>
              <a:rPr lang="zh-CN" altLang="zh-CN" sz="2400" b="1" dirty="0"/>
              <a:t>数值仿真时对计算机要求超出预期</a:t>
            </a: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33" name="矩形 2"/>
          <p:cNvSpPr>
            <a:spLocks noChangeArrowheads="1"/>
          </p:cNvSpPr>
          <p:nvPr/>
        </p:nvSpPr>
        <p:spPr bwMode="auto">
          <a:xfrm>
            <a:off x="611188" y="1484784"/>
            <a:ext cx="7921252" cy="503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2800"/>
              </a:lnSpc>
              <a:buNone/>
            </a:pPr>
            <a:r>
              <a:rPr lang="zh-CN" altLang="zh-CN" sz="2000" b="1" dirty="0"/>
              <a:t>存在问题</a:t>
            </a:r>
            <a:r>
              <a:rPr lang="zh-CN" altLang="zh-CN" sz="2000" b="1" dirty="0" smtClean="0"/>
              <a:t>：</a:t>
            </a:r>
            <a:endParaRPr lang="en-US" altLang="zh-CN" sz="2000" b="1" dirty="0" smtClean="0"/>
          </a:p>
          <a:p>
            <a:pPr>
              <a:lnSpc>
                <a:spcPts val="2800"/>
              </a:lnSpc>
              <a:buNone/>
            </a:pPr>
            <a:r>
              <a:rPr lang="en-US" altLang="zh-CN" sz="2000" dirty="0" smtClean="0"/>
              <a:t>       </a:t>
            </a:r>
            <a:r>
              <a:rPr lang="zh-CN" altLang="zh-CN" sz="2000" dirty="0" smtClean="0"/>
              <a:t>我们</a:t>
            </a:r>
            <a:r>
              <a:rPr lang="zh-CN" altLang="zh-CN" sz="2000" dirty="0"/>
              <a:t>建立了三维纺织复合材料的准细观模型，由于单个纤维束比较细，在划分网格时划分的单元数偏多；而且纤维束在空间的构型极其复杂，纤维束之间、纤维束和基体之间存在着大量的接触区域，在数值仿真时定义接触需要选中相互接触的面，大量存在的接触面通过手动选择成为一个不可能完成的任务。</a:t>
            </a:r>
          </a:p>
          <a:p>
            <a:pPr>
              <a:lnSpc>
                <a:spcPts val="2800"/>
              </a:lnSpc>
              <a:buNone/>
            </a:pPr>
            <a:r>
              <a:rPr lang="zh-CN" altLang="zh-CN" sz="2000" b="1" dirty="0"/>
              <a:t>解决措施</a:t>
            </a:r>
            <a:r>
              <a:rPr lang="zh-CN" altLang="zh-CN" sz="2000" b="1" dirty="0" smtClean="0"/>
              <a:t>：</a:t>
            </a:r>
            <a:endParaRPr lang="en-US" altLang="zh-CN" sz="2000" b="1" dirty="0" smtClean="0"/>
          </a:p>
          <a:p>
            <a:pPr>
              <a:lnSpc>
                <a:spcPts val="2800"/>
              </a:lnSpc>
              <a:buNone/>
            </a:pPr>
            <a:r>
              <a:rPr lang="en-US" altLang="zh-CN" sz="2000" dirty="0" smtClean="0"/>
              <a:t>       </a:t>
            </a:r>
            <a:r>
              <a:rPr lang="zh-CN" altLang="zh-CN" sz="2000" dirty="0" smtClean="0"/>
              <a:t>拟</a:t>
            </a:r>
            <a:r>
              <a:rPr lang="zh-CN" altLang="zh-CN" sz="2000" dirty="0"/>
              <a:t>从宏观上将三维纺织复合材料分为内部、表面和角部三个区域，每个区域基于不同的单胞模型，通过用户定义子程序</a:t>
            </a:r>
            <a:r>
              <a:rPr lang="en-US" altLang="zh-CN" sz="2000" dirty="0"/>
              <a:t>VUMAT</a:t>
            </a:r>
            <a:r>
              <a:rPr lang="zh-CN" altLang="zh-CN" sz="2000" dirty="0"/>
              <a:t>，引入单胞模型的细观应力计算和组分材料的损伤分析，从而将宏细观建模结合起来，实现三维纺织复合材料的高速冲击数值模拟。</a:t>
            </a:r>
          </a:p>
          <a:p>
            <a:pPr>
              <a:lnSpc>
                <a:spcPts val="2800"/>
              </a:lnSpc>
              <a:buNone/>
            </a:pPr>
            <a:r>
              <a:rPr lang="zh-CN" altLang="zh-CN" sz="2000" b="1" dirty="0"/>
              <a:t>期限</a:t>
            </a:r>
            <a:r>
              <a:rPr lang="zh-CN" altLang="zh-CN" sz="2000" b="1" dirty="0" smtClean="0"/>
              <a:t>：</a:t>
            </a:r>
            <a:endParaRPr lang="en-US" altLang="zh-CN" sz="2000" b="1" dirty="0" smtClean="0"/>
          </a:p>
          <a:p>
            <a:pPr>
              <a:lnSpc>
                <a:spcPts val="2800"/>
              </a:lnSpc>
              <a:buNone/>
            </a:pPr>
            <a:r>
              <a:rPr lang="en-US" altLang="zh-CN" sz="2000" dirty="0" smtClean="0"/>
              <a:t>       </a:t>
            </a:r>
            <a:r>
              <a:rPr lang="zh-CN" altLang="zh-CN" sz="2000" dirty="0" smtClean="0"/>
              <a:t>拟</a:t>
            </a:r>
            <a:r>
              <a:rPr lang="zh-CN" altLang="zh-CN" sz="2000" dirty="0"/>
              <a:t>十月份之前完成程序开发。</a:t>
            </a:r>
          </a:p>
        </p:txBody>
      </p:sp>
    </p:spTree>
    <p:extLst>
      <p:ext uri="{BB962C8B-B14F-4D97-AF65-F5344CB8AC3E}">
        <p14:creationId xmlns:p14="http://schemas.microsoft.com/office/powerpoint/2010/main" val="23360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WordArt 2"/>
          <p:cNvSpPr>
            <a:spLocks noChangeArrowheads="1" noChangeShapeType="1" noTextEdit="1"/>
          </p:cNvSpPr>
          <p:nvPr/>
        </p:nvSpPr>
        <p:spPr bwMode="auto">
          <a:xfrm>
            <a:off x="2411413" y="2636838"/>
            <a:ext cx="3925887" cy="1512887"/>
          </a:xfrm>
          <a:prstGeom prst="rect">
            <a:avLst/>
          </a:prstGeom>
        </p:spPr>
        <p:txBody>
          <a:bodyPr wrap="none" fromWordArt="1">
            <a:prstTxWarp prst="textPlain">
              <a:avLst>
                <a:gd name="adj" fmla="val 50000"/>
              </a:avLst>
            </a:prstTxWarp>
          </a:bodyPr>
          <a:lstStyle/>
          <a:p>
            <a:pPr algn="ctr"/>
            <a:r>
              <a:rPr lang="zh-CN" altLang="en-US" sz="4400" kern="10">
                <a:ln w="19050">
                  <a:solidFill>
                    <a:srgbClr val="99CCFF"/>
                  </a:solidFill>
                  <a:bevel/>
                  <a:headEnd/>
                  <a:tailEnd/>
                </a:ln>
                <a:solidFill>
                  <a:srgbClr val="0000FF"/>
                </a:solidFill>
                <a:effectLst>
                  <a:outerShdw dist="35921" dir="2700000" algn="ctr" rotWithShape="0">
                    <a:srgbClr val="990000"/>
                  </a:outerShdw>
                </a:effectLst>
                <a:latin typeface="黑体" panose="02010609060101010101" pitchFamily="49" charset="-122"/>
                <a:ea typeface="黑体" panose="02010609060101010101" pitchFamily="49" charset="-122"/>
              </a:rPr>
              <a:t>  </a:t>
            </a:r>
          </a:p>
        </p:txBody>
      </p:sp>
      <p:sp>
        <p:nvSpPr>
          <p:cNvPr id="3" name="矩形 2">
            <a:extLst>
              <a:ext uri="{FF2B5EF4-FFF2-40B4-BE49-F238E27FC236}"/>
            </a:extLst>
          </p:cNvPr>
          <p:cNvSpPr/>
          <p:nvPr/>
        </p:nvSpPr>
        <p:spPr>
          <a:xfrm>
            <a:off x="147270" y="1844824"/>
            <a:ext cx="8817218" cy="2123658"/>
          </a:xfrm>
          <a:prstGeom prst="rect">
            <a:avLst/>
          </a:prstGeom>
          <a:noFill/>
        </p:spPr>
        <p:txBody>
          <a:bodyPr>
            <a:spAutoFit/>
          </a:bodyPr>
          <a:lstStyle/>
          <a:p>
            <a:pPr algn="ctr" eaLnBrk="1" hangingPunct="1">
              <a:buFont typeface="Arial" panose="020B0604020202020204" pitchFamily="34" charset="0"/>
              <a:buNone/>
              <a:defRPr/>
            </a:pPr>
            <a:r>
              <a:rPr lang="zh-CN" alt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第四部分</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endPar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defRPr/>
            </a:pPr>
            <a:r>
              <a:rPr lang="zh-CN" alt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经费使用情况</a:t>
            </a:r>
          </a:p>
        </p:txBody>
      </p:sp>
      <p:sp>
        <p:nvSpPr>
          <p:cNvPr id="2" name="矩形 1"/>
          <p:cNvSpPr/>
          <p:nvPr/>
        </p:nvSpPr>
        <p:spPr>
          <a:xfrm>
            <a:off x="4248834" y="3244334"/>
            <a:ext cx="646331" cy="369332"/>
          </a:xfrm>
          <a:prstGeom prst="rect">
            <a:avLst/>
          </a:prstGeom>
        </p:spPr>
        <p:txBody>
          <a:bodyPr wrap="none">
            <a:spAutoFit/>
          </a:bodyPr>
          <a:lstStyle/>
          <a:p>
            <a:r>
              <a:rPr lang="zh-CN" altLang="zh-CN" dirty="0">
                <a:ea typeface="仿宋" panose="02010609060101010101" pitchFamily="49" charset="-122"/>
                <a:cs typeface="Times New Roman" panose="02020603050405020304" pitchFamily="18" charset="0"/>
              </a:rPr>
              <a:t>完成</a:t>
            </a:r>
            <a:endParaRPr lang="zh-CN" altLang="en-US" dirty="0"/>
          </a:p>
        </p:txBody>
      </p:sp>
    </p:spTree>
    <p:extLst>
      <p:ext uri="{BB962C8B-B14F-4D97-AF65-F5344CB8AC3E}">
        <p14:creationId xmlns:p14="http://schemas.microsoft.com/office/powerpoint/2010/main" val="3928533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smtClean="0">
                <a:latin typeface="黑体" panose="02010609060101010101" pitchFamily="49" charset="-122"/>
                <a:ea typeface="黑体" panose="02010609060101010101" pitchFamily="49" charset="-122"/>
              </a:rPr>
              <a:t>四、经费使用</a:t>
            </a:r>
            <a:r>
              <a:rPr lang="zh-CN" altLang="en-US" sz="3000" b="1" dirty="0">
                <a:latin typeface="黑体" panose="02010609060101010101" pitchFamily="49" charset="-122"/>
                <a:ea typeface="黑体" panose="02010609060101010101" pitchFamily="49" charset="-122"/>
              </a:rPr>
              <a:t>情况</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t="15136" r="28245" b="16559"/>
          <a:stretch>
            <a:fillRect/>
          </a:stretch>
        </p:blipFill>
        <p:spPr>
          <a:xfrm>
            <a:off x="395536" y="3327245"/>
            <a:ext cx="8064896" cy="3342115"/>
          </a:xfrm>
          <a:prstGeom prst="rect">
            <a:avLst/>
          </a:prstGeom>
        </p:spPr>
      </p:pic>
      <p:sp>
        <p:nvSpPr>
          <p:cNvPr id="4" name="矩形 2"/>
          <p:cNvSpPr>
            <a:spLocks noChangeArrowheads="1"/>
          </p:cNvSpPr>
          <p:nvPr/>
        </p:nvSpPr>
        <p:spPr bwMode="auto">
          <a:xfrm>
            <a:off x="611188" y="836712"/>
            <a:ext cx="792125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ts val="2800"/>
              </a:lnSpc>
              <a:buNone/>
            </a:pPr>
            <a:r>
              <a:rPr lang="zh-CN" altLang="en-US" sz="2000" b="1" dirty="0" smtClean="0"/>
              <a:t>总经费</a:t>
            </a:r>
            <a:r>
              <a:rPr lang="zh-CN" altLang="zh-CN" sz="2000" b="1" dirty="0" smtClean="0"/>
              <a:t>：</a:t>
            </a:r>
            <a:r>
              <a:rPr lang="en-US" altLang="zh-CN" sz="2000" b="1" dirty="0" smtClean="0"/>
              <a:t>15</a:t>
            </a:r>
            <a:r>
              <a:rPr lang="zh-CN" altLang="en-US" sz="2000" b="1" dirty="0" smtClean="0"/>
              <a:t>万元</a:t>
            </a:r>
            <a:endParaRPr lang="en-US" altLang="zh-CN" sz="2000" b="1" dirty="0" smtClean="0"/>
          </a:p>
          <a:p>
            <a:pPr>
              <a:lnSpc>
                <a:spcPts val="2800"/>
              </a:lnSpc>
              <a:buNone/>
            </a:pPr>
            <a:r>
              <a:rPr lang="zh-CN" altLang="en-US" sz="2000" dirty="0" smtClean="0"/>
              <a:t>使用情况：</a:t>
            </a:r>
            <a:endParaRPr lang="en-US" altLang="zh-CN" sz="2000" dirty="0" smtClean="0"/>
          </a:p>
          <a:p>
            <a:pPr>
              <a:lnSpc>
                <a:spcPts val="2800"/>
              </a:lnSpc>
              <a:buNone/>
            </a:pPr>
            <a:r>
              <a:rPr lang="zh-CN" altLang="en-US" sz="2000" dirty="0" smtClean="0"/>
              <a:t>（</a:t>
            </a:r>
            <a:r>
              <a:rPr lang="en-US" altLang="zh-CN" sz="2000" dirty="0" smtClean="0"/>
              <a:t>1</a:t>
            </a:r>
            <a:r>
              <a:rPr lang="zh-CN" altLang="en-US" sz="2000" dirty="0" smtClean="0"/>
              <a:t>）国内差旅费，预算</a:t>
            </a:r>
            <a:r>
              <a:rPr lang="en-US" altLang="zh-CN" sz="2000" dirty="0" smtClean="0"/>
              <a:t>5000</a:t>
            </a:r>
            <a:r>
              <a:rPr lang="zh-CN" altLang="en-US" sz="2000" dirty="0" smtClean="0"/>
              <a:t>元，因调研工作量较大，已全部用完，需要调整追加。</a:t>
            </a:r>
            <a:endParaRPr lang="en-US" altLang="zh-CN" sz="2000" dirty="0" smtClean="0"/>
          </a:p>
          <a:p>
            <a:pPr>
              <a:lnSpc>
                <a:spcPts val="2800"/>
              </a:lnSpc>
              <a:buNone/>
            </a:pPr>
            <a:r>
              <a:rPr lang="zh-CN" altLang="en-US" sz="2000" dirty="0" smtClean="0"/>
              <a:t>（</a:t>
            </a:r>
            <a:r>
              <a:rPr lang="en-US" altLang="zh-CN" sz="2000" dirty="0" smtClean="0"/>
              <a:t>2</a:t>
            </a:r>
            <a:r>
              <a:rPr lang="zh-CN" altLang="en-US" sz="2000" dirty="0" smtClean="0"/>
              <a:t>）委托测试化验加工费，预算</a:t>
            </a:r>
            <a:r>
              <a:rPr lang="en-US" altLang="zh-CN" sz="2000" dirty="0" smtClean="0"/>
              <a:t>65000</a:t>
            </a:r>
            <a:r>
              <a:rPr lang="zh-CN" altLang="en-US" sz="2000" dirty="0" smtClean="0"/>
              <a:t>元，已执行</a:t>
            </a:r>
            <a:r>
              <a:rPr lang="en-US" altLang="zh-CN" sz="2000" dirty="0" smtClean="0"/>
              <a:t>26400</a:t>
            </a:r>
            <a:r>
              <a:rPr lang="zh-CN" altLang="en-US" sz="2000" dirty="0" smtClean="0"/>
              <a:t>元。</a:t>
            </a:r>
            <a:endParaRPr lang="en-US" altLang="zh-CN" sz="2000" dirty="0" smtClean="0"/>
          </a:p>
          <a:p>
            <a:pPr>
              <a:lnSpc>
                <a:spcPts val="2800"/>
              </a:lnSpc>
              <a:buNone/>
            </a:pPr>
            <a:r>
              <a:rPr lang="zh-CN" altLang="en-US" sz="2000" dirty="0" smtClean="0"/>
              <a:t>（</a:t>
            </a:r>
            <a:r>
              <a:rPr lang="en-US" altLang="zh-CN" sz="2000" dirty="0" smtClean="0"/>
              <a:t>3</a:t>
            </a:r>
            <a:r>
              <a:rPr lang="zh-CN" altLang="en-US" sz="2000" dirty="0" smtClean="0"/>
              <a:t>）其他项目在执行中，尚未结算支付。</a:t>
            </a:r>
            <a:endParaRPr lang="zh-CN" altLang="zh-CN" sz="2000" dirty="0"/>
          </a:p>
        </p:txBody>
      </p:sp>
    </p:spTree>
    <p:extLst>
      <p:ext uri="{BB962C8B-B14F-4D97-AF65-F5344CB8AC3E}">
        <p14:creationId xmlns:p14="http://schemas.microsoft.com/office/powerpoint/2010/main" val="2736894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extLst>
          </p:cNvPr>
          <p:cNvSpPr/>
          <p:nvPr/>
        </p:nvSpPr>
        <p:spPr>
          <a:xfrm>
            <a:off x="107504" y="1988840"/>
            <a:ext cx="8817218" cy="2308324"/>
          </a:xfrm>
          <a:prstGeom prst="rect">
            <a:avLst/>
          </a:prstGeom>
          <a:noFill/>
        </p:spPr>
        <p:txBody>
          <a:bodyPr>
            <a:spAutoFit/>
          </a:bodyPr>
          <a:lstStyle/>
          <a:p>
            <a:pPr algn="ctr" eaLnBrk="1" hangingPunct="1">
              <a:buFont typeface="Arial" panose="020B0604020202020204" pitchFamily="34" charset="0"/>
              <a:buNone/>
              <a:defRPr/>
            </a:pPr>
            <a:r>
              <a:rPr lang="zh-CN" alt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汇报完毕</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r>
              <a:rPr lang="zh-CN" alt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   请各位专家批评指正！</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WordArt 2"/>
          <p:cNvSpPr>
            <a:spLocks noChangeArrowheads="1" noChangeShapeType="1" noTextEdit="1"/>
          </p:cNvSpPr>
          <p:nvPr/>
        </p:nvSpPr>
        <p:spPr bwMode="auto">
          <a:xfrm>
            <a:off x="2411413" y="2636838"/>
            <a:ext cx="3925887" cy="1512887"/>
          </a:xfrm>
          <a:prstGeom prst="rect">
            <a:avLst/>
          </a:prstGeom>
        </p:spPr>
        <p:txBody>
          <a:bodyPr wrap="none" fromWordArt="1">
            <a:prstTxWarp prst="textPlain">
              <a:avLst>
                <a:gd name="adj" fmla="val 50000"/>
              </a:avLst>
            </a:prstTxWarp>
          </a:bodyPr>
          <a:lstStyle/>
          <a:p>
            <a:pPr algn="ctr"/>
            <a:r>
              <a:rPr lang="zh-CN" altLang="en-US" sz="4400" kern="10">
                <a:ln w="19050">
                  <a:solidFill>
                    <a:srgbClr val="99CCFF"/>
                  </a:solidFill>
                  <a:bevel/>
                  <a:headEnd/>
                  <a:tailEnd/>
                </a:ln>
                <a:solidFill>
                  <a:srgbClr val="0000FF"/>
                </a:solidFill>
                <a:effectLst>
                  <a:outerShdw dist="35921" dir="2700000" algn="ctr" rotWithShape="0">
                    <a:srgbClr val="990000"/>
                  </a:outerShdw>
                </a:effectLst>
                <a:latin typeface="黑体" panose="02010609060101010101" pitchFamily="49" charset="-122"/>
                <a:ea typeface="黑体" panose="02010609060101010101" pitchFamily="49" charset="-122"/>
              </a:rPr>
              <a:t>  </a:t>
            </a:r>
          </a:p>
        </p:txBody>
      </p:sp>
      <p:sp>
        <p:nvSpPr>
          <p:cNvPr id="3" name="矩形 2">
            <a:extLst>
              <a:ext uri="{FF2B5EF4-FFF2-40B4-BE49-F238E27FC236}"/>
            </a:extLst>
          </p:cNvPr>
          <p:cNvSpPr/>
          <p:nvPr/>
        </p:nvSpPr>
        <p:spPr>
          <a:xfrm>
            <a:off x="147270" y="1844824"/>
            <a:ext cx="8817218" cy="2092881"/>
          </a:xfrm>
          <a:prstGeom prst="rect">
            <a:avLst/>
          </a:prstGeom>
          <a:noFill/>
        </p:spPr>
        <p:txBody>
          <a:bodyPr>
            <a:spAutoFit/>
          </a:bodyPr>
          <a:lstStyle/>
          <a:p>
            <a:pPr algn="ctr" eaLnBrk="1" hangingPunct="1">
              <a:buFont typeface="Arial" panose="020B0604020202020204" pitchFamily="34" charset="0"/>
              <a:buNone/>
              <a:defRPr/>
            </a:pPr>
            <a:r>
              <a:rPr lang="zh-CN" alt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第一部分</a:t>
            </a:r>
            <a:endParaRPr lang="en-US" altLang="zh-CN"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endParaRPr lang="en-US" altLang="zh-CN"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defRPr/>
            </a:pPr>
            <a:r>
              <a:rPr lang="zh-CN" alt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项目</a:t>
            </a:r>
            <a:r>
              <a:rPr lang="zh-CN" alt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工作计划完成</a:t>
            </a:r>
            <a:r>
              <a:rPr lang="zh-CN" alt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情况</a:t>
            </a:r>
            <a:endParaRPr lang="zh-CN" alt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
          <p:cNvSpPr>
            <a:spLocks noChangeArrowheads="1"/>
          </p:cNvSpPr>
          <p:nvPr/>
        </p:nvSpPr>
        <p:spPr bwMode="auto">
          <a:xfrm>
            <a:off x="393700" y="836613"/>
            <a:ext cx="8426450" cy="94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en-US" sz="2000" dirty="0" smtClean="0">
                <a:latin typeface="宋体" panose="02010600030101010101" pitchFamily="2" charset="-122"/>
                <a:ea typeface="黑体" panose="02010609060101010101" pitchFamily="49" charset="-122"/>
              </a:rPr>
              <a:t>为</a:t>
            </a:r>
            <a:r>
              <a:rPr lang="zh-CN" altLang="en-US" sz="2000" dirty="0">
                <a:latin typeface="宋体" panose="02010600030101010101" pitchFamily="2" charset="-122"/>
                <a:ea typeface="黑体" panose="02010609060101010101" pitchFamily="49" charset="-122"/>
              </a:rPr>
              <a:t>在短期内完成大量试验和数值分析工作，项目组将联合外协单位，</a:t>
            </a:r>
            <a:r>
              <a:rPr lang="zh-CN" altLang="en-US" sz="2000" b="1" dirty="0">
                <a:solidFill>
                  <a:srgbClr val="0000FF"/>
                </a:solidFill>
                <a:latin typeface="宋体" panose="02010600030101010101" pitchFamily="2" charset="-122"/>
                <a:ea typeface="黑体" panose="02010609060101010101" pitchFamily="49" charset="-122"/>
              </a:rPr>
              <a:t>分三组</a:t>
            </a:r>
            <a:r>
              <a:rPr lang="zh-CN" altLang="en-US" sz="2000" dirty="0">
                <a:latin typeface="宋体" panose="02010600030101010101" pitchFamily="2" charset="-122"/>
                <a:ea typeface="黑体" panose="02010609060101010101" pitchFamily="49" charset="-122"/>
              </a:rPr>
              <a:t>（材性试验组；仿真分析组；材料工艺组）</a:t>
            </a:r>
            <a:r>
              <a:rPr lang="zh-CN" altLang="en-US" sz="2000" b="1" dirty="0">
                <a:solidFill>
                  <a:srgbClr val="0000FF"/>
                </a:solidFill>
                <a:latin typeface="宋体" panose="02010600030101010101" pitchFamily="2" charset="-122"/>
                <a:ea typeface="黑体" panose="02010609060101010101" pitchFamily="49" charset="-122"/>
              </a:rPr>
              <a:t>同时开展研究工作</a:t>
            </a:r>
            <a:r>
              <a:rPr lang="zh-CN" altLang="en-US" sz="2000" dirty="0">
                <a:latin typeface="宋体" panose="02010600030101010101" pitchFamily="2" charset="-122"/>
                <a:ea typeface="黑体" panose="02010609060101010101" pitchFamily="49" charset="-122"/>
              </a:rPr>
              <a:t>；</a:t>
            </a:r>
          </a:p>
        </p:txBody>
      </p:sp>
      <p:sp>
        <p:nvSpPr>
          <p:cNvPr id="22531"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一、项目工作计划完成情况</a:t>
            </a:r>
          </a:p>
        </p:txBody>
      </p:sp>
      <p:graphicFrame>
        <p:nvGraphicFramePr>
          <p:cNvPr id="6" name="表格 5">
            <a:extLst>
              <a:ext uri="{FF2B5EF4-FFF2-40B4-BE49-F238E27FC236}"/>
            </a:extLst>
          </p:cNvPr>
          <p:cNvGraphicFramePr>
            <a:graphicFrameLocks noGrp="1"/>
          </p:cNvGraphicFramePr>
          <p:nvPr>
            <p:extLst>
              <p:ext uri="{D42A27DB-BD31-4B8C-83A1-F6EECF244321}">
                <p14:modId xmlns:p14="http://schemas.microsoft.com/office/powerpoint/2010/main" val="3881588457"/>
              </p:ext>
            </p:extLst>
          </p:nvPr>
        </p:nvGraphicFramePr>
        <p:xfrm>
          <a:off x="468313" y="2492375"/>
          <a:ext cx="8351837" cy="3511550"/>
        </p:xfrm>
        <a:graphic>
          <a:graphicData uri="http://schemas.openxmlformats.org/drawingml/2006/table">
            <a:tbl>
              <a:tblPr firstRow="1" firstCol="1" bandRow="1">
                <a:tableStyleId>{21E4AEA4-8DFA-4A89-87EB-49C32662AFE0}</a:tableStyleId>
              </a:tblPr>
              <a:tblGrid>
                <a:gridCol w="1799965">
                  <a:extLst>
                    <a:ext uri="{9D8B030D-6E8A-4147-A177-3AD203B41FA5}"/>
                  </a:extLst>
                </a:gridCol>
                <a:gridCol w="3275936">
                  <a:extLst>
                    <a:ext uri="{9D8B030D-6E8A-4147-A177-3AD203B41FA5}"/>
                  </a:extLst>
                </a:gridCol>
                <a:gridCol w="3275936">
                  <a:extLst>
                    <a:ext uri="{9D8B030D-6E8A-4147-A177-3AD203B41FA5}"/>
                  </a:extLst>
                </a:gridCol>
              </a:tblGrid>
              <a:tr h="792117">
                <a:tc>
                  <a:txBody>
                    <a:bodyPr/>
                    <a:lstStyle/>
                    <a:p>
                      <a:pPr algn="ctr">
                        <a:spcAft>
                          <a:spcPts val="0"/>
                        </a:spcAft>
                      </a:pPr>
                      <a:r>
                        <a:rPr lang="zh-CN" altLang="en-US" sz="2000" b="1" kern="100" dirty="0">
                          <a:solidFill>
                            <a:schemeClr val="lt1"/>
                          </a:solidFill>
                          <a:effectLst/>
                          <a:latin typeface="+mn-lt"/>
                          <a:ea typeface="+mn-ea"/>
                          <a:cs typeface="+mn-cs"/>
                        </a:rPr>
                        <a:t>工作进度</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工作计划</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完成情况</a:t>
                      </a:r>
                      <a:endParaRPr lang="zh-CN" sz="2000" b="1" kern="100" dirty="0">
                        <a:solidFill>
                          <a:schemeClr val="lt1"/>
                        </a:solidFill>
                        <a:effectLst/>
                        <a:latin typeface="+mn-lt"/>
                        <a:ea typeface="+mn-ea"/>
                        <a:cs typeface="+mn-cs"/>
                      </a:endParaRPr>
                    </a:p>
                  </a:txBody>
                  <a:tcPr marL="68571" marR="68571" marT="0" marB="0" anchor="ctr"/>
                </a:tc>
                <a:extLst>
                  <a:ext uri="{0D108BD9-81ED-4DB2-BD59-A6C34878D82A}"/>
                </a:extLst>
              </a:tr>
              <a:tr h="2719433">
                <a:tc>
                  <a:txBody>
                    <a:bodyPr/>
                    <a:lstStyle/>
                    <a:p>
                      <a:pPr algn="ctr">
                        <a:spcAft>
                          <a:spcPts val="0"/>
                        </a:spcAft>
                      </a:pPr>
                      <a:r>
                        <a:rPr lang="en-US" altLang="zh-CN" sz="2000" b="1" kern="100" dirty="0">
                          <a:solidFill>
                            <a:schemeClr val="dk1"/>
                          </a:solidFill>
                          <a:latin typeface="Calibri"/>
                          <a:ea typeface="+mn-ea"/>
                          <a:cs typeface="Times New Roman"/>
                        </a:rPr>
                        <a:t>2018</a:t>
                      </a:r>
                      <a:r>
                        <a:rPr lang="zh-CN" altLang="en-US" sz="2000" b="1" kern="100" dirty="0">
                          <a:solidFill>
                            <a:schemeClr val="dk1"/>
                          </a:solidFill>
                          <a:latin typeface="Calibri"/>
                          <a:ea typeface="+mn-ea"/>
                          <a:cs typeface="Times New Roman"/>
                        </a:rPr>
                        <a:t>年</a:t>
                      </a:r>
                      <a:r>
                        <a:rPr lang="en-US" altLang="zh-CN" sz="2000" b="1" kern="100" dirty="0">
                          <a:solidFill>
                            <a:schemeClr val="dk1"/>
                          </a:solidFill>
                          <a:latin typeface="Calibri"/>
                          <a:ea typeface="+mn-ea"/>
                          <a:cs typeface="Times New Roman"/>
                        </a:rPr>
                        <a:t>1</a:t>
                      </a:r>
                      <a:r>
                        <a:rPr lang="zh-CN" altLang="en-US" sz="2000" b="1" kern="100" dirty="0">
                          <a:solidFill>
                            <a:schemeClr val="dk1"/>
                          </a:solidFill>
                          <a:latin typeface="Calibri"/>
                          <a:ea typeface="+mn-ea"/>
                          <a:cs typeface="Times New Roman"/>
                        </a:rPr>
                        <a:t>月</a:t>
                      </a:r>
                      <a:r>
                        <a:rPr lang="en-US" altLang="zh-CN" sz="2000" b="1" kern="100" dirty="0" smtClean="0">
                          <a:solidFill>
                            <a:schemeClr val="dk1"/>
                          </a:solidFill>
                          <a:latin typeface="Calibri"/>
                          <a:ea typeface="+mn-ea"/>
                          <a:cs typeface="Times New Roman"/>
                        </a:rPr>
                        <a:t>-3</a:t>
                      </a:r>
                      <a:r>
                        <a:rPr lang="zh-CN" altLang="en-US" sz="2000" b="1" kern="100" dirty="0" smtClean="0">
                          <a:solidFill>
                            <a:schemeClr val="dk1"/>
                          </a:solidFill>
                          <a:latin typeface="Calibri"/>
                          <a:ea typeface="+mn-ea"/>
                          <a:cs typeface="Times New Roman"/>
                        </a:rPr>
                        <a:t>月</a:t>
                      </a:r>
                      <a:endParaRPr lang="zh-CN" altLang="en-US" sz="2000" b="1" kern="100" dirty="0">
                        <a:solidFill>
                          <a:schemeClr val="dk1"/>
                        </a:solidFill>
                        <a:latin typeface="Calibri"/>
                        <a:ea typeface="+mn-ea"/>
                        <a:cs typeface="Times New Roman"/>
                      </a:endParaRPr>
                    </a:p>
                  </a:txBody>
                  <a:tcPr marL="68571" marR="68571" marT="0" marB="0" anchor="ctr">
                    <a:solidFill>
                      <a:srgbClr val="00FFCC"/>
                    </a:solidFill>
                  </a:tcPr>
                </a:tc>
                <a:tc>
                  <a:txBody>
                    <a:bodyPr/>
                    <a:lstStyle/>
                    <a:p>
                      <a:pPr algn="l">
                        <a:lnSpc>
                          <a:spcPct val="150000"/>
                        </a:lnSpc>
                        <a:spcAft>
                          <a:spcPts val="0"/>
                        </a:spcAft>
                      </a:pPr>
                      <a:r>
                        <a:rPr lang="zh-CN" altLang="zh-CN" sz="2000" kern="1200" dirty="0">
                          <a:solidFill>
                            <a:schemeClr val="dk1"/>
                          </a:solidFill>
                          <a:latin typeface="+mn-lt"/>
                          <a:ea typeface="+mn-ea"/>
                          <a:cs typeface="+mn-cs"/>
                        </a:rPr>
                        <a:t>实验测定立体编织超高分子量聚乙烯板的静、动态力学性能，构建其本构关系及相关参数。</a:t>
                      </a: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tc>
                  <a:txBody>
                    <a:bodyPr/>
                    <a:lstStyle/>
                    <a:p>
                      <a:pPr indent="0" algn="l">
                        <a:lnSpc>
                          <a:spcPts val="3000"/>
                        </a:lnSpc>
                        <a:spcBef>
                          <a:spcPts val="1200"/>
                        </a:spcBef>
                        <a:spcAft>
                          <a:spcPts val="0"/>
                        </a:spcAft>
                      </a:pPr>
                      <a:r>
                        <a:rPr lang="en-US" altLang="zh-CN" sz="2000" kern="100" dirty="0">
                          <a:solidFill>
                            <a:schemeClr val="dk1"/>
                          </a:solidFill>
                          <a:latin typeface="Calibri"/>
                          <a:ea typeface="+mn-ea"/>
                          <a:cs typeface="Times New Roman"/>
                        </a:rPr>
                        <a:t>1.</a:t>
                      </a:r>
                      <a:r>
                        <a:rPr lang="zh-CN" altLang="en-US" sz="2000" kern="100" dirty="0">
                          <a:solidFill>
                            <a:schemeClr val="dk1"/>
                          </a:solidFill>
                          <a:latin typeface="Calibri"/>
                          <a:ea typeface="+mn-ea"/>
                          <a:cs typeface="Times New Roman"/>
                        </a:rPr>
                        <a:t>已测定超高分子量聚乙烯纤维束的动、静态力学性能；</a:t>
                      </a:r>
                      <a:endParaRPr lang="en-US" altLang="zh-CN" sz="2000" kern="100" dirty="0">
                        <a:solidFill>
                          <a:schemeClr val="dk1"/>
                        </a:solidFill>
                        <a:latin typeface="Calibri"/>
                        <a:ea typeface="+mn-ea"/>
                        <a:cs typeface="Times New Roman"/>
                      </a:endParaRPr>
                    </a:p>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2000" kern="100" dirty="0">
                          <a:solidFill>
                            <a:schemeClr val="dk1"/>
                          </a:solidFill>
                          <a:latin typeface="Calibri"/>
                          <a:ea typeface="+mn-ea"/>
                          <a:cs typeface="Times New Roman"/>
                        </a:rPr>
                        <a:t>2.</a:t>
                      </a:r>
                      <a:r>
                        <a:rPr lang="zh-CN" altLang="en-US" sz="2000" kern="100" dirty="0">
                          <a:solidFill>
                            <a:schemeClr val="dk1"/>
                          </a:solidFill>
                          <a:latin typeface="Calibri"/>
                          <a:ea typeface="+mn-ea"/>
                          <a:cs typeface="Times New Roman"/>
                        </a:rPr>
                        <a:t>采用数值方法对防护模块结构形式与抗侵彻性能之间的关系进行了初步分析；</a:t>
                      </a:r>
                    </a:p>
                    <a:p>
                      <a:pPr algn="l">
                        <a:lnSpc>
                          <a:spcPct val="150000"/>
                        </a:lnSpc>
                        <a:spcAft>
                          <a:spcPts val="0"/>
                        </a:spcAft>
                      </a:pP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extLst>
                  <a:ext uri="{0D108BD9-81ED-4DB2-BD59-A6C34878D82A}"/>
                </a:extLst>
              </a:tr>
            </a:tbl>
          </a:graphicData>
        </a:graphic>
      </p:graphicFrame>
    </p:spTree>
    <p:extLst>
      <p:ext uri="{BB962C8B-B14F-4D97-AF65-F5344CB8AC3E}">
        <p14:creationId xmlns:p14="http://schemas.microsoft.com/office/powerpoint/2010/main" val="26098367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一、项目工作计划完成情况</a:t>
            </a:r>
          </a:p>
        </p:txBody>
      </p:sp>
      <p:graphicFrame>
        <p:nvGraphicFramePr>
          <p:cNvPr id="6" name="表格 5">
            <a:extLst>
              <a:ext uri="{FF2B5EF4-FFF2-40B4-BE49-F238E27FC236}"/>
            </a:extLst>
          </p:cNvPr>
          <p:cNvGraphicFramePr>
            <a:graphicFrameLocks noGrp="1"/>
          </p:cNvGraphicFramePr>
          <p:nvPr>
            <p:extLst>
              <p:ext uri="{D42A27DB-BD31-4B8C-83A1-F6EECF244321}">
                <p14:modId xmlns:p14="http://schemas.microsoft.com/office/powerpoint/2010/main" val="3072236005"/>
              </p:ext>
            </p:extLst>
          </p:nvPr>
        </p:nvGraphicFramePr>
        <p:xfrm>
          <a:off x="467544" y="1268760"/>
          <a:ext cx="8351837" cy="4840727"/>
        </p:xfrm>
        <a:graphic>
          <a:graphicData uri="http://schemas.openxmlformats.org/drawingml/2006/table">
            <a:tbl>
              <a:tblPr firstRow="1" firstCol="1" bandRow="1">
                <a:tableStyleId>{21E4AEA4-8DFA-4A89-87EB-49C32662AFE0}</a:tableStyleId>
              </a:tblPr>
              <a:tblGrid>
                <a:gridCol w="1799965">
                  <a:extLst>
                    <a:ext uri="{9D8B030D-6E8A-4147-A177-3AD203B41FA5}"/>
                  </a:extLst>
                </a:gridCol>
                <a:gridCol w="3275936">
                  <a:extLst>
                    <a:ext uri="{9D8B030D-6E8A-4147-A177-3AD203B41FA5}"/>
                  </a:extLst>
                </a:gridCol>
                <a:gridCol w="3275936">
                  <a:extLst>
                    <a:ext uri="{9D8B030D-6E8A-4147-A177-3AD203B41FA5}"/>
                  </a:extLst>
                </a:gridCol>
              </a:tblGrid>
              <a:tr h="649727">
                <a:tc>
                  <a:txBody>
                    <a:bodyPr/>
                    <a:lstStyle/>
                    <a:p>
                      <a:pPr algn="ctr">
                        <a:spcAft>
                          <a:spcPts val="0"/>
                        </a:spcAft>
                      </a:pPr>
                      <a:r>
                        <a:rPr lang="zh-CN" altLang="en-US" sz="2000" b="1" kern="100" dirty="0">
                          <a:solidFill>
                            <a:schemeClr val="lt1"/>
                          </a:solidFill>
                          <a:effectLst/>
                          <a:latin typeface="+mn-lt"/>
                          <a:ea typeface="+mn-ea"/>
                          <a:cs typeface="+mn-cs"/>
                        </a:rPr>
                        <a:t>工作进度</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工作计划</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完成情况</a:t>
                      </a:r>
                      <a:endParaRPr lang="zh-CN" sz="2000" b="1" kern="100" dirty="0">
                        <a:solidFill>
                          <a:schemeClr val="lt1"/>
                        </a:solidFill>
                        <a:effectLst/>
                        <a:latin typeface="+mn-lt"/>
                        <a:ea typeface="+mn-ea"/>
                        <a:cs typeface="+mn-cs"/>
                      </a:endParaRPr>
                    </a:p>
                  </a:txBody>
                  <a:tcPr marL="68571" marR="68571" marT="0" marB="0" anchor="ctr"/>
                </a:tc>
                <a:extLst>
                  <a:ext uri="{0D108BD9-81ED-4DB2-BD59-A6C34878D82A}"/>
                </a:extLst>
              </a:tr>
              <a:tr h="4155023">
                <a:tc>
                  <a:txBody>
                    <a:bodyPr/>
                    <a:lstStyle/>
                    <a:p>
                      <a:pPr algn="ctr">
                        <a:spcAft>
                          <a:spcPts val="0"/>
                        </a:spcAft>
                      </a:pPr>
                      <a:r>
                        <a:rPr lang="en-US" altLang="zh-CN" sz="2000" b="1" kern="100" dirty="0" smtClean="0">
                          <a:solidFill>
                            <a:schemeClr val="dk1"/>
                          </a:solidFill>
                          <a:latin typeface="Calibri"/>
                          <a:ea typeface="+mn-ea"/>
                          <a:cs typeface="Times New Roman"/>
                        </a:rPr>
                        <a:t>2018</a:t>
                      </a:r>
                      <a:r>
                        <a:rPr lang="zh-CN" altLang="en-US" sz="2000" b="1" kern="100" dirty="0" smtClean="0">
                          <a:solidFill>
                            <a:schemeClr val="dk1"/>
                          </a:solidFill>
                          <a:latin typeface="Calibri"/>
                          <a:ea typeface="+mn-ea"/>
                          <a:cs typeface="Times New Roman"/>
                        </a:rPr>
                        <a:t>年</a:t>
                      </a:r>
                      <a:r>
                        <a:rPr lang="en-US" altLang="zh-CN" sz="2000" b="1" kern="100" dirty="0" smtClean="0">
                          <a:solidFill>
                            <a:schemeClr val="dk1"/>
                          </a:solidFill>
                          <a:latin typeface="Calibri"/>
                          <a:ea typeface="+mn-ea"/>
                          <a:cs typeface="Times New Roman"/>
                        </a:rPr>
                        <a:t>4</a:t>
                      </a:r>
                      <a:r>
                        <a:rPr lang="zh-CN" altLang="en-US" sz="2000" b="1" kern="100" dirty="0" smtClean="0">
                          <a:solidFill>
                            <a:schemeClr val="dk1"/>
                          </a:solidFill>
                          <a:latin typeface="Calibri"/>
                          <a:ea typeface="+mn-ea"/>
                          <a:cs typeface="Times New Roman"/>
                        </a:rPr>
                        <a:t>月</a:t>
                      </a:r>
                      <a:r>
                        <a:rPr lang="en-US" altLang="zh-CN" sz="2000" b="1" kern="100" dirty="0" smtClean="0">
                          <a:solidFill>
                            <a:schemeClr val="dk1"/>
                          </a:solidFill>
                          <a:latin typeface="Calibri"/>
                          <a:ea typeface="+mn-ea"/>
                          <a:cs typeface="Times New Roman"/>
                        </a:rPr>
                        <a:t>-6</a:t>
                      </a:r>
                      <a:r>
                        <a:rPr lang="zh-CN" altLang="en-US" sz="2000" b="1" kern="100" dirty="0" smtClean="0">
                          <a:solidFill>
                            <a:schemeClr val="dk1"/>
                          </a:solidFill>
                          <a:latin typeface="Calibri"/>
                          <a:ea typeface="+mn-ea"/>
                          <a:cs typeface="Times New Roman"/>
                        </a:rPr>
                        <a:t>月</a:t>
                      </a:r>
                      <a:endParaRPr lang="zh-CN" altLang="en-US" sz="2000" b="1" kern="100" dirty="0">
                        <a:solidFill>
                          <a:schemeClr val="dk1"/>
                        </a:solidFill>
                        <a:latin typeface="Calibri"/>
                        <a:ea typeface="+mn-ea"/>
                        <a:cs typeface="Times New Roman"/>
                      </a:endParaRPr>
                    </a:p>
                  </a:txBody>
                  <a:tcPr marL="68571" marR="68571" marT="0" marB="0" anchor="ctr">
                    <a:solidFill>
                      <a:srgbClr val="00FFCC"/>
                    </a:solidFill>
                  </a:tcPr>
                </a:tc>
                <a:tc>
                  <a:txBody>
                    <a:bodyPr/>
                    <a:lstStyle/>
                    <a:p>
                      <a:pPr algn="l">
                        <a:lnSpc>
                          <a:spcPct val="150000"/>
                        </a:lnSpc>
                        <a:spcAft>
                          <a:spcPts val="0"/>
                        </a:spcAft>
                      </a:pPr>
                      <a:r>
                        <a:rPr lang="zh-CN" altLang="zh-CN" sz="1800" kern="1200" dirty="0" smtClean="0">
                          <a:solidFill>
                            <a:schemeClr val="dk1"/>
                          </a:solidFill>
                          <a:effectLst/>
                          <a:latin typeface="+mn-lt"/>
                          <a:ea typeface="+mn-ea"/>
                          <a:cs typeface="+mn-cs"/>
                        </a:rPr>
                        <a:t>制备防护模块</a:t>
                      </a:r>
                      <a:r>
                        <a:rPr lang="zh-CN" altLang="zh-CN" sz="2000" kern="1200" dirty="0" smtClean="0">
                          <a:solidFill>
                            <a:schemeClr val="dk1"/>
                          </a:solidFill>
                          <a:latin typeface="+mn-lt"/>
                          <a:ea typeface="+mn-ea"/>
                          <a:cs typeface="+mn-cs"/>
                        </a:rPr>
                        <a:t>、</a:t>
                      </a:r>
                      <a:r>
                        <a:rPr lang="zh-CN" altLang="zh-CN" sz="1800" kern="1200" dirty="0" smtClean="0">
                          <a:solidFill>
                            <a:schemeClr val="dk1"/>
                          </a:solidFill>
                          <a:effectLst/>
                          <a:latin typeface="+mn-lt"/>
                          <a:ea typeface="+mn-ea"/>
                          <a:cs typeface="+mn-cs"/>
                        </a:rPr>
                        <a:t>研究防护模块在弹丸侵彻作用下的动态响应和失效模式</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研究防护模块的结构参数与其抗侵彻性能之间的关系</a:t>
                      </a:r>
                      <a:r>
                        <a:rPr lang="zh-CN" altLang="en-US" sz="1800" kern="1200" dirty="0" smtClean="0">
                          <a:solidFill>
                            <a:schemeClr val="dk1"/>
                          </a:solidFill>
                          <a:effectLst/>
                          <a:latin typeface="+mn-lt"/>
                          <a:ea typeface="+mn-ea"/>
                          <a:cs typeface="+mn-cs"/>
                        </a:rPr>
                        <a:t>。</a:t>
                      </a: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tc>
                  <a:txBody>
                    <a:bodyPr/>
                    <a:lstStyle/>
                    <a:p>
                      <a:pPr indent="0" algn="l">
                        <a:lnSpc>
                          <a:spcPts val="3000"/>
                        </a:lnSpc>
                        <a:spcBef>
                          <a:spcPts val="1200"/>
                        </a:spcBef>
                        <a:spcAft>
                          <a:spcPts val="0"/>
                        </a:spcAft>
                      </a:pPr>
                      <a:r>
                        <a:rPr lang="zh-CN" altLang="en-US" sz="2000" kern="100" dirty="0" smtClean="0">
                          <a:solidFill>
                            <a:schemeClr val="dk1"/>
                          </a:solidFill>
                          <a:latin typeface="Calibri"/>
                          <a:ea typeface="+mn-ea"/>
                          <a:cs typeface="Times New Roman"/>
                        </a:rPr>
                        <a:t>    因外协单位三维编织预制件制备滞后，原计划工作相应调整，把后续的工作提前，具体有：</a:t>
                      </a:r>
                      <a:endParaRPr lang="en-US" altLang="zh-CN" sz="2000" kern="100" dirty="0">
                        <a:solidFill>
                          <a:schemeClr val="dk1"/>
                        </a:solidFill>
                        <a:latin typeface="Calibri"/>
                        <a:ea typeface="+mn-ea"/>
                        <a:cs typeface="Times New Roman"/>
                      </a:endParaRPr>
                    </a:p>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2000" kern="100" dirty="0" smtClean="0">
                          <a:solidFill>
                            <a:schemeClr val="dk1"/>
                          </a:solidFill>
                          <a:latin typeface="Calibri"/>
                          <a:ea typeface="+mn-ea"/>
                          <a:cs typeface="Times New Roman"/>
                        </a:rPr>
                        <a:t>1.</a:t>
                      </a:r>
                      <a:r>
                        <a:rPr lang="zh-CN" altLang="zh-CN" sz="1800" kern="1200" dirty="0" smtClean="0">
                          <a:solidFill>
                            <a:schemeClr val="dk1"/>
                          </a:solidFill>
                          <a:effectLst/>
                          <a:latin typeface="+mn-lt"/>
                          <a:ea typeface="+mn-ea"/>
                          <a:cs typeface="+mn-cs"/>
                        </a:rPr>
                        <a:t>申报镇江市重点研发计划</a:t>
                      </a:r>
                      <a:r>
                        <a:rPr lang="en-US" altLang="zh-CN"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产业前瞻与共性关键技术后资助研发项目</a:t>
                      </a:r>
                      <a:r>
                        <a:rPr lang="zh-CN" altLang="en-US" sz="2000" kern="100" dirty="0" smtClean="0">
                          <a:solidFill>
                            <a:schemeClr val="dk1"/>
                          </a:solidFill>
                          <a:latin typeface="Calibri"/>
                          <a:ea typeface="+mn-ea"/>
                          <a:cs typeface="Times New Roman"/>
                        </a:rPr>
                        <a:t>；</a:t>
                      </a:r>
                      <a:endParaRPr lang="en-US" altLang="zh-CN" sz="2000" kern="100" dirty="0" smtClean="0">
                        <a:solidFill>
                          <a:schemeClr val="dk1"/>
                        </a:solidFill>
                        <a:latin typeface="Calibri"/>
                        <a:ea typeface="+mn-ea"/>
                        <a:cs typeface="Times New Roman"/>
                      </a:endParaRPr>
                    </a:p>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2000" kern="100" dirty="0" smtClean="0">
                          <a:solidFill>
                            <a:schemeClr val="dk1"/>
                          </a:solidFill>
                          <a:latin typeface="Calibri"/>
                          <a:ea typeface="+mn-ea"/>
                          <a:cs typeface="Times New Roman"/>
                        </a:rPr>
                        <a:t>2.</a:t>
                      </a:r>
                      <a:r>
                        <a:rPr lang="zh-CN" altLang="zh-CN" sz="1800" kern="1200" dirty="0" smtClean="0">
                          <a:solidFill>
                            <a:schemeClr val="dk1"/>
                          </a:solidFill>
                          <a:effectLst/>
                          <a:latin typeface="+mn-lt"/>
                          <a:ea typeface="+mn-ea"/>
                          <a:cs typeface="+mn-cs"/>
                        </a:rPr>
                        <a:t>完成了</a:t>
                      </a:r>
                      <a:r>
                        <a:rPr lang="en-US" altLang="zh-CN" sz="1800" kern="1200" dirty="0" smtClean="0">
                          <a:solidFill>
                            <a:schemeClr val="dk1"/>
                          </a:solidFill>
                          <a:effectLst/>
                          <a:latin typeface="+mn-lt"/>
                          <a:ea typeface="+mn-ea"/>
                          <a:cs typeface="+mn-cs"/>
                        </a:rPr>
                        <a:t>1</a:t>
                      </a:r>
                      <a:r>
                        <a:rPr lang="zh-CN" altLang="en-US" sz="1800" kern="1200" dirty="0" smtClean="0">
                          <a:solidFill>
                            <a:schemeClr val="dk1"/>
                          </a:solidFill>
                          <a:effectLst/>
                          <a:latin typeface="+mn-lt"/>
                          <a:ea typeface="+mn-ea"/>
                          <a:cs typeface="+mn-cs"/>
                        </a:rPr>
                        <a:t>件</a:t>
                      </a:r>
                      <a:r>
                        <a:rPr lang="zh-CN" altLang="zh-CN" sz="1800" kern="1200" dirty="0" smtClean="0">
                          <a:solidFill>
                            <a:schemeClr val="dk1"/>
                          </a:solidFill>
                          <a:effectLst/>
                          <a:latin typeface="+mn-lt"/>
                          <a:ea typeface="+mn-ea"/>
                          <a:cs typeface="+mn-cs"/>
                        </a:rPr>
                        <a:t>发明专利</a:t>
                      </a:r>
                      <a:r>
                        <a:rPr lang="zh-CN" altLang="en-US" sz="1800" kern="1200" dirty="0" smtClean="0">
                          <a:solidFill>
                            <a:schemeClr val="dk1"/>
                          </a:solidFill>
                          <a:effectLst/>
                          <a:latin typeface="+mn-lt"/>
                          <a:ea typeface="+mn-ea"/>
                          <a:cs typeface="+mn-cs"/>
                        </a:rPr>
                        <a:t>文本</a:t>
                      </a:r>
                      <a:r>
                        <a:rPr lang="zh-CN" altLang="zh-CN" sz="1800" kern="1200" dirty="0" smtClean="0">
                          <a:solidFill>
                            <a:schemeClr val="dk1"/>
                          </a:solidFill>
                          <a:effectLst/>
                          <a:latin typeface="+mn-lt"/>
                          <a:ea typeface="+mn-ea"/>
                          <a:cs typeface="+mn-cs"/>
                        </a:rPr>
                        <a:t>的撰写</a:t>
                      </a:r>
                      <a:r>
                        <a:rPr lang="zh-CN" altLang="en-US" sz="1800" kern="1200" dirty="0" smtClean="0">
                          <a:solidFill>
                            <a:schemeClr val="dk1"/>
                          </a:solidFill>
                          <a:effectLst/>
                          <a:latin typeface="+mn-lt"/>
                          <a:ea typeface="+mn-ea"/>
                          <a:cs typeface="+mn-cs"/>
                        </a:rPr>
                        <a:t>；</a:t>
                      </a:r>
                      <a:endParaRPr lang="zh-CN" altLang="en-US" sz="2000" kern="100" dirty="0">
                        <a:solidFill>
                          <a:schemeClr val="dk1"/>
                        </a:solidFill>
                        <a:latin typeface="Calibri"/>
                        <a:ea typeface="+mn-ea"/>
                        <a:cs typeface="Times New Roman"/>
                      </a:endParaRPr>
                    </a:p>
                    <a:p>
                      <a:pPr algn="l">
                        <a:lnSpc>
                          <a:spcPct val="150000"/>
                        </a:lnSpc>
                        <a:spcAft>
                          <a:spcPts val="0"/>
                        </a:spcAft>
                      </a:pP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extLst>
                  <a:ext uri="{0D108BD9-81ED-4DB2-BD59-A6C34878D82A}"/>
                </a:extLst>
              </a:tr>
            </a:tbl>
          </a:graphicData>
        </a:graphic>
      </p:graphicFrame>
    </p:spTree>
    <p:extLst>
      <p:ext uri="{BB962C8B-B14F-4D97-AF65-F5344CB8AC3E}">
        <p14:creationId xmlns:p14="http://schemas.microsoft.com/office/powerpoint/2010/main" val="97464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一、项目工作计划完成情况</a:t>
            </a:r>
          </a:p>
        </p:txBody>
      </p:sp>
      <p:graphicFrame>
        <p:nvGraphicFramePr>
          <p:cNvPr id="6" name="表格 5">
            <a:extLst>
              <a:ext uri="{FF2B5EF4-FFF2-40B4-BE49-F238E27FC236}"/>
            </a:extLst>
          </p:cNvPr>
          <p:cNvGraphicFramePr>
            <a:graphicFrameLocks noGrp="1"/>
          </p:cNvGraphicFramePr>
          <p:nvPr>
            <p:extLst>
              <p:ext uri="{D42A27DB-BD31-4B8C-83A1-F6EECF244321}">
                <p14:modId xmlns:p14="http://schemas.microsoft.com/office/powerpoint/2010/main" val="1587598161"/>
              </p:ext>
            </p:extLst>
          </p:nvPr>
        </p:nvGraphicFramePr>
        <p:xfrm>
          <a:off x="467544" y="1268760"/>
          <a:ext cx="8351837" cy="4804750"/>
        </p:xfrm>
        <a:graphic>
          <a:graphicData uri="http://schemas.openxmlformats.org/drawingml/2006/table">
            <a:tbl>
              <a:tblPr firstRow="1" firstCol="1" bandRow="1">
                <a:tableStyleId>{21E4AEA4-8DFA-4A89-87EB-49C32662AFE0}</a:tableStyleId>
              </a:tblPr>
              <a:tblGrid>
                <a:gridCol w="1799965">
                  <a:extLst>
                    <a:ext uri="{9D8B030D-6E8A-4147-A177-3AD203B41FA5}"/>
                  </a:extLst>
                </a:gridCol>
                <a:gridCol w="3275936">
                  <a:extLst>
                    <a:ext uri="{9D8B030D-6E8A-4147-A177-3AD203B41FA5}"/>
                  </a:extLst>
                </a:gridCol>
                <a:gridCol w="3275936">
                  <a:extLst>
                    <a:ext uri="{9D8B030D-6E8A-4147-A177-3AD203B41FA5}"/>
                  </a:extLst>
                </a:gridCol>
              </a:tblGrid>
              <a:tr h="649727">
                <a:tc>
                  <a:txBody>
                    <a:bodyPr/>
                    <a:lstStyle/>
                    <a:p>
                      <a:pPr algn="ctr">
                        <a:spcAft>
                          <a:spcPts val="0"/>
                        </a:spcAft>
                      </a:pPr>
                      <a:r>
                        <a:rPr lang="zh-CN" altLang="en-US" sz="2000" b="1" kern="100" dirty="0">
                          <a:solidFill>
                            <a:schemeClr val="lt1"/>
                          </a:solidFill>
                          <a:effectLst/>
                          <a:latin typeface="+mn-lt"/>
                          <a:ea typeface="+mn-ea"/>
                          <a:cs typeface="+mn-cs"/>
                        </a:rPr>
                        <a:t>工作进度</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工作计划</a:t>
                      </a:r>
                      <a:endParaRPr lang="zh-CN" sz="2000" b="1" kern="100" dirty="0">
                        <a:solidFill>
                          <a:schemeClr val="lt1"/>
                        </a:solidFill>
                        <a:effectLst/>
                        <a:latin typeface="+mn-lt"/>
                        <a:ea typeface="+mn-ea"/>
                        <a:cs typeface="+mn-cs"/>
                      </a:endParaRPr>
                    </a:p>
                  </a:txBody>
                  <a:tcPr marL="68571" marR="68571" marT="0" marB="0" anchor="ctr"/>
                </a:tc>
                <a:tc>
                  <a:txBody>
                    <a:bodyPr/>
                    <a:lstStyle/>
                    <a:p>
                      <a:pPr algn="ctr">
                        <a:spcAft>
                          <a:spcPts val="0"/>
                        </a:spcAft>
                      </a:pPr>
                      <a:r>
                        <a:rPr lang="zh-CN" altLang="en-US" sz="2000" b="1" kern="100" dirty="0">
                          <a:solidFill>
                            <a:schemeClr val="lt1"/>
                          </a:solidFill>
                          <a:effectLst/>
                          <a:latin typeface="+mn-lt"/>
                          <a:ea typeface="+mn-ea"/>
                          <a:cs typeface="+mn-cs"/>
                        </a:rPr>
                        <a:t>完成情况</a:t>
                      </a:r>
                      <a:endParaRPr lang="zh-CN" sz="2000" b="1" kern="100" dirty="0">
                        <a:solidFill>
                          <a:schemeClr val="lt1"/>
                        </a:solidFill>
                        <a:effectLst/>
                        <a:latin typeface="+mn-lt"/>
                        <a:ea typeface="+mn-ea"/>
                        <a:cs typeface="+mn-cs"/>
                      </a:endParaRPr>
                    </a:p>
                  </a:txBody>
                  <a:tcPr marL="68571" marR="68571" marT="0" marB="0" anchor="ctr"/>
                </a:tc>
                <a:extLst>
                  <a:ext uri="{0D108BD9-81ED-4DB2-BD59-A6C34878D82A}"/>
                </a:extLst>
              </a:tr>
              <a:tr h="4155023">
                <a:tc>
                  <a:txBody>
                    <a:bodyPr/>
                    <a:lstStyle/>
                    <a:p>
                      <a:pPr algn="ctr">
                        <a:spcAft>
                          <a:spcPts val="0"/>
                        </a:spcAft>
                      </a:pPr>
                      <a:r>
                        <a:rPr lang="en-US" altLang="zh-CN" sz="2000" b="1" kern="100" dirty="0" smtClean="0">
                          <a:solidFill>
                            <a:schemeClr val="dk1"/>
                          </a:solidFill>
                          <a:latin typeface="Calibri"/>
                          <a:ea typeface="+mn-ea"/>
                          <a:cs typeface="Times New Roman"/>
                        </a:rPr>
                        <a:t>2018</a:t>
                      </a:r>
                      <a:r>
                        <a:rPr lang="zh-CN" altLang="en-US" sz="2000" b="1" kern="100" dirty="0" smtClean="0">
                          <a:solidFill>
                            <a:schemeClr val="dk1"/>
                          </a:solidFill>
                          <a:latin typeface="Calibri"/>
                          <a:ea typeface="+mn-ea"/>
                          <a:cs typeface="Times New Roman"/>
                        </a:rPr>
                        <a:t>年</a:t>
                      </a:r>
                      <a:r>
                        <a:rPr lang="en-US" altLang="zh-CN" sz="2000" b="1" kern="100" dirty="0" smtClean="0">
                          <a:solidFill>
                            <a:schemeClr val="dk1"/>
                          </a:solidFill>
                          <a:latin typeface="Calibri"/>
                          <a:ea typeface="+mn-ea"/>
                          <a:cs typeface="Times New Roman"/>
                        </a:rPr>
                        <a:t>7</a:t>
                      </a:r>
                      <a:r>
                        <a:rPr lang="zh-CN" altLang="en-US" sz="2000" b="1" kern="100" dirty="0" smtClean="0">
                          <a:solidFill>
                            <a:schemeClr val="dk1"/>
                          </a:solidFill>
                          <a:latin typeface="Calibri"/>
                          <a:ea typeface="+mn-ea"/>
                          <a:cs typeface="Times New Roman"/>
                        </a:rPr>
                        <a:t>月</a:t>
                      </a:r>
                      <a:r>
                        <a:rPr lang="en-US" altLang="zh-CN" sz="2000" b="1" kern="100" dirty="0" smtClean="0">
                          <a:solidFill>
                            <a:schemeClr val="dk1"/>
                          </a:solidFill>
                          <a:latin typeface="Calibri"/>
                          <a:ea typeface="+mn-ea"/>
                          <a:cs typeface="Times New Roman"/>
                        </a:rPr>
                        <a:t>-9</a:t>
                      </a:r>
                      <a:r>
                        <a:rPr lang="zh-CN" altLang="en-US" sz="2000" b="1" kern="100" dirty="0" smtClean="0">
                          <a:solidFill>
                            <a:schemeClr val="dk1"/>
                          </a:solidFill>
                          <a:latin typeface="Calibri"/>
                          <a:ea typeface="+mn-ea"/>
                          <a:cs typeface="Times New Roman"/>
                        </a:rPr>
                        <a:t>月</a:t>
                      </a:r>
                      <a:endParaRPr lang="zh-CN" altLang="en-US" sz="2000" b="1" kern="100" dirty="0">
                        <a:solidFill>
                          <a:schemeClr val="dk1"/>
                        </a:solidFill>
                        <a:latin typeface="Calibri"/>
                        <a:ea typeface="+mn-ea"/>
                        <a:cs typeface="Times New Roman"/>
                      </a:endParaRPr>
                    </a:p>
                  </a:txBody>
                  <a:tcPr marL="68571" marR="68571" marT="0" marB="0" anchor="ctr">
                    <a:solidFill>
                      <a:srgbClr val="00FFCC"/>
                    </a:solidFill>
                  </a:tcPr>
                </a:tc>
                <a:tc>
                  <a:txBody>
                    <a:bodyPr/>
                    <a:lstStyle/>
                    <a:p>
                      <a:pPr algn="l">
                        <a:lnSpc>
                          <a:spcPct val="150000"/>
                        </a:lnSpc>
                        <a:spcAft>
                          <a:spcPts val="0"/>
                        </a:spcAft>
                      </a:pPr>
                      <a:r>
                        <a:rPr lang="zh-CN" altLang="zh-CN" sz="1800" kern="1200" dirty="0" smtClean="0">
                          <a:solidFill>
                            <a:schemeClr val="dk1"/>
                          </a:solidFill>
                          <a:effectLst/>
                          <a:latin typeface="+mn-lt"/>
                          <a:ea typeface="+mn-ea"/>
                          <a:cs typeface="+mn-cs"/>
                        </a:rPr>
                        <a:t>研究初始损伤程度对其抗侵彻性能的影响</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研究弹着点对其抗侵彻性能的影响</a:t>
                      </a:r>
                      <a:r>
                        <a:rPr lang="zh-CN" altLang="en-US"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进行不同损伤程度的模块的侵彻实验</a:t>
                      </a: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tc>
                  <a:txBody>
                    <a:bodyPr/>
                    <a:lstStyle/>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2000" kern="100" dirty="0" smtClean="0">
                          <a:solidFill>
                            <a:schemeClr val="dk1"/>
                          </a:solidFill>
                          <a:latin typeface="Calibri"/>
                          <a:ea typeface="+mn-ea"/>
                          <a:cs typeface="Times New Roman"/>
                        </a:rPr>
                        <a:t>1.</a:t>
                      </a:r>
                      <a:r>
                        <a:rPr lang="zh-CN" altLang="zh-CN" sz="1800" kern="1200" dirty="0" smtClean="0">
                          <a:solidFill>
                            <a:schemeClr val="dk1"/>
                          </a:solidFill>
                          <a:effectLst/>
                          <a:latin typeface="+mn-lt"/>
                          <a:ea typeface="+mn-ea"/>
                          <a:cs typeface="+mn-cs"/>
                        </a:rPr>
                        <a:t>申报</a:t>
                      </a:r>
                      <a:r>
                        <a:rPr lang="zh-CN" altLang="en-US" sz="1800" kern="1200" dirty="0" smtClean="0">
                          <a:solidFill>
                            <a:schemeClr val="dk1"/>
                          </a:solidFill>
                          <a:effectLst/>
                          <a:latin typeface="+mn-lt"/>
                          <a:ea typeface="+mn-ea"/>
                          <a:cs typeface="+mn-cs"/>
                        </a:rPr>
                        <a:t>的</a:t>
                      </a:r>
                      <a:r>
                        <a:rPr lang="zh-CN" altLang="zh-CN" sz="1800" kern="1200" dirty="0" smtClean="0">
                          <a:solidFill>
                            <a:schemeClr val="dk1"/>
                          </a:solidFill>
                          <a:effectLst/>
                          <a:latin typeface="+mn-lt"/>
                          <a:ea typeface="+mn-ea"/>
                          <a:cs typeface="+mn-cs"/>
                        </a:rPr>
                        <a:t>镇江市重点研发计划</a:t>
                      </a:r>
                      <a:r>
                        <a:rPr lang="en-US" altLang="zh-CN"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产业前瞻与共性关键技术后资助研发项目</a:t>
                      </a:r>
                      <a:r>
                        <a:rPr lang="zh-CN" altLang="en-US" sz="1800" kern="1200" dirty="0" smtClean="0">
                          <a:solidFill>
                            <a:schemeClr val="dk1"/>
                          </a:solidFill>
                          <a:effectLst/>
                          <a:latin typeface="+mn-lt"/>
                          <a:ea typeface="+mn-ea"/>
                          <a:cs typeface="+mn-cs"/>
                        </a:rPr>
                        <a:t>获得批复</a:t>
                      </a:r>
                      <a:r>
                        <a:rPr lang="zh-CN" altLang="en-US" sz="2000" kern="100" dirty="0" smtClean="0">
                          <a:solidFill>
                            <a:schemeClr val="dk1"/>
                          </a:solidFill>
                          <a:latin typeface="Calibri"/>
                          <a:ea typeface="+mn-ea"/>
                          <a:cs typeface="Times New Roman"/>
                        </a:rPr>
                        <a:t>；</a:t>
                      </a:r>
                      <a:endParaRPr lang="en-US" altLang="zh-CN" sz="2000" kern="100" dirty="0" smtClean="0">
                        <a:solidFill>
                          <a:schemeClr val="dk1"/>
                        </a:solidFill>
                        <a:latin typeface="Calibri"/>
                        <a:ea typeface="+mn-ea"/>
                        <a:cs typeface="Times New Roman"/>
                      </a:endParaRPr>
                    </a:p>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2000" kern="100" dirty="0" smtClean="0">
                          <a:solidFill>
                            <a:schemeClr val="dk1"/>
                          </a:solidFill>
                          <a:latin typeface="Calibri"/>
                          <a:ea typeface="+mn-ea"/>
                          <a:cs typeface="Times New Roman"/>
                        </a:rPr>
                        <a:t>2.</a:t>
                      </a:r>
                      <a:r>
                        <a:rPr lang="zh-CN" altLang="en-US" sz="2000" kern="100" dirty="0" smtClean="0">
                          <a:solidFill>
                            <a:schemeClr val="dk1"/>
                          </a:solidFill>
                          <a:latin typeface="Calibri"/>
                          <a:ea typeface="+mn-ea"/>
                          <a:cs typeface="Times New Roman"/>
                        </a:rPr>
                        <a:t>两</a:t>
                      </a:r>
                      <a:r>
                        <a:rPr lang="zh-CN" altLang="en-US" sz="1800" kern="1200" dirty="0" smtClean="0">
                          <a:solidFill>
                            <a:schemeClr val="dk1"/>
                          </a:solidFill>
                          <a:effectLst/>
                          <a:latin typeface="+mn-lt"/>
                          <a:ea typeface="+mn-ea"/>
                          <a:cs typeface="+mn-cs"/>
                        </a:rPr>
                        <a:t>件</a:t>
                      </a:r>
                      <a:r>
                        <a:rPr lang="zh-CN" altLang="zh-CN" sz="1800" kern="1200" dirty="0" smtClean="0">
                          <a:solidFill>
                            <a:schemeClr val="dk1"/>
                          </a:solidFill>
                          <a:effectLst/>
                          <a:latin typeface="+mn-lt"/>
                          <a:ea typeface="+mn-ea"/>
                          <a:cs typeface="+mn-cs"/>
                        </a:rPr>
                        <a:t>发明专利</a:t>
                      </a:r>
                      <a:r>
                        <a:rPr lang="zh-CN" altLang="en-US" sz="1800" kern="1200" dirty="0" smtClean="0">
                          <a:solidFill>
                            <a:schemeClr val="dk1"/>
                          </a:solidFill>
                          <a:effectLst/>
                          <a:latin typeface="+mn-lt"/>
                          <a:ea typeface="+mn-ea"/>
                          <a:cs typeface="+mn-cs"/>
                        </a:rPr>
                        <a:t>申请获国家知识产权局受理</a:t>
                      </a:r>
                      <a:r>
                        <a:rPr lang="zh-CN" altLang="en-US" sz="1800" kern="1200" dirty="0" smtClean="0">
                          <a:solidFill>
                            <a:schemeClr val="dk1"/>
                          </a:solidFill>
                          <a:effectLst/>
                          <a:latin typeface="+mn-lt"/>
                          <a:ea typeface="+mn-ea"/>
                          <a:cs typeface="+mn-cs"/>
                        </a:rPr>
                        <a:t>；</a:t>
                      </a:r>
                      <a:endParaRPr lang="en-US" altLang="zh-CN" sz="1800" kern="1200" dirty="0" smtClean="0">
                        <a:solidFill>
                          <a:schemeClr val="dk1"/>
                        </a:solidFill>
                        <a:effectLst/>
                        <a:latin typeface="+mn-lt"/>
                        <a:ea typeface="+mn-ea"/>
                        <a:cs typeface="+mn-cs"/>
                      </a:endParaRPr>
                    </a:p>
                    <a:p>
                      <a:pPr marL="0" marR="0" indent="0" algn="l" defTabSz="914400" rtl="0" eaLnBrk="1" fontAlgn="auto" latinLnBrk="0" hangingPunct="1">
                        <a:lnSpc>
                          <a:spcPts val="3000"/>
                        </a:lnSpc>
                        <a:spcBef>
                          <a:spcPts val="1200"/>
                        </a:spcBef>
                        <a:spcAft>
                          <a:spcPts val="0"/>
                        </a:spcAft>
                        <a:buClrTx/>
                        <a:buSzTx/>
                        <a:buFontTx/>
                        <a:buNone/>
                        <a:tabLst/>
                        <a:defRPr/>
                      </a:pPr>
                      <a:r>
                        <a:rPr lang="en-US" altLang="zh-CN" sz="1800" kern="1200" dirty="0" smtClean="0">
                          <a:solidFill>
                            <a:schemeClr val="dk1"/>
                          </a:solidFill>
                          <a:effectLst/>
                          <a:latin typeface="+mn-lt"/>
                          <a:ea typeface="+mn-ea"/>
                          <a:cs typeface="+mn-cs"/>
                        </a:rPr>
                        <a:t>3.</a:t>
                      </a:r>
                      <a:r>
                        <a:rPr lang="zh-CN" altLang="en-US" sz="1800" kern="1200" dirty="0" smtClean="0">
                          <a:solidFill>
                            <a:schemeClr val="dk1"/>
                          </a:solidFill>
                          <a:effectLst/>
                          <a:latin typeface="+mn-lt"/>
                          <a:ea typeface="+mn-ea"/>
                          <a:cs typeface="+mn-cs"/>
                        </a:rPr>
                        <a:t>防护模块侵彻数值模拟。</a:t>
                      </a:r>
                      <a:endParaRPr lang="zh-CN" altLang="en-US" sz="2000" kern="100" dirty="0">
                        <a:solidFill>
                          <a:schemeClr val="dk1"/>
                        </a:solidFill>
                        <a:latin typeface="Calibri"/>
                        <a:ea typeface="+mn-ea"/>
                        <a:cs typeface="Times New Roman"/>
                      </a:endParaRPr>
                    </a:p>
                    <a:p>
                      <a:pPr algn="l">
                        <a:lnSpc>
                          <a:spcPct val="150000"/>
                        </a:lnSpc>
                        <a:spcAft>
                          <a:spcPts val="0"/>
                        </a:spcAft>
                      </a:pPr>
                      <a:endParaRPr lang="zh-CN" altLang="en-US" sz="2000" kern="100" dirty="0">
                        <a:solidFill>
                          <a:schemeClr val="dk1"/>
                        </a:solidFill>
                        <a:latin typeface="Calibri"/>
                        <a:ea typeface="+mn-ea"/>
                        <a:cs typeface="Times New Roman"/>
                      </a:endParaRPr>
                    </a:p>
                  </a:txBody>
                  <a:tcPr marL="68571" marR="68571" marT="0" marB="0" anchor="ctr">
                    <a:solidFill>
                      <a:srgbClr val="CCFFFF"/>
                    </a:solidFill>
                  </a:tcPr>
                </a:tc>
                <a:extLst>
                  <a:ext uri="{0D108BD9-81ED-4DB2-BD59-A6C34878D82A}"/>
                </a:extLst>
              </a:tr>
            </a:tbl>
          </a:graphicData>
        </a:graphic>
      </p:graphicFrame>
    </p:spTree>
    <p:extLst>
      <p:ext uri="{BB962C8B-B14F-4D97-AF65-F5344CB8AC3E}">
        <p14:creationId xmlns:p14="http://schemas.microsoft.com/office/powerpoint/2010/main" val="25898921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WordArt 2"/>
          <p:cNvSpPr>
            <a:spLocks noChangeArrowheads="1" noChangeShapeType="1" noTextEdit="1"/>
          </p:cNvSpPr>
          <p:nvPr/>
        </p:nvSpPr>
        <p:spPr bwMode="auto">
          <a:xfrm>
            <a:off x="2411413" y="2636838"/>
            <a:ext cx="3925887" cy="1512887"/>
          </a:xfrm>
          <a:prstGeom prst="rect">
            <a:avLst/>
          </a:prstGeom>
        </p:spPr>
        <p:txBody>
          <a:bodyPr wrap="none" fromWordArt="1">
            <a:prstTxWarp prst="textPlain">
              <a:avLst>
                <a:gd name="adj" fmla="val 50000"/>
              </a:avLst>
            </a:prstTxWarp>
          </a:bodyPr>
          <a:lstStyle/>
          <a:p>
            <a:pPr algn="ctr"/>
            <a:r>
              <a:rPr lang="zh-CN" altLang="en-US" sz="4400" kern="10">
                <a:ln w="19050">
                  <a:solidFill>
                    <a:srgbClr val="99CCFF"/>
                  </a:solidFill>
                  <a:bevel/>
                  <a:headEnd/>
                  <a:tailEnd/>
                </a:ln>
                <a:solidFill>
                  <a:srgbClr val="0000FF"/>
                </a:solidFill>
                <a:effectLst>
                  <a:outerShdw dist="35921" dir="2700000" algn="ctr" rotWithShape="0">
                    <a:srgbClr val="990000"/>
                  </a:outerShdw>
                </a:effectLst>
                <a:latin typeface="黑体" panose="02010609060101010101" pitchFamily="49" charset="-122"/>
                <a:ea typeface="黑体" panose="02010609060101010101" pitchFamily="49" charset="-122"/>
              </a:rPr>
              <a:t>  </a:t>
            </a:r>
          </a:p>
        </p:txBody>
      </p:sp>
      <p:sp>
        <p:nvSpPr>
          <p:cNvPr id="3" name="矩形 2">
            <a:extLst>
              <a:ext uri="{FF2B5EF4-FFF2-40B4-BE49-F238E27FC236}"/>
            </a:extLst>
          </p:cNvPr>
          <p:cNvSpPr/>
          <p:nvPr/>
        </p:nvSpPr>
        <p:spPr>
          <a:xfrm>
            <a:off x="147270" y="1844824"/>
            <a:ext cx="8817218" cy="2092881"/>
          </a:xfrm>
          <a:prstGeom prst="rect">
            <a:avLst/>
          </a:prstGeom>
          <a:noFill/>
        </p:spPr>
        <p:txBody>
          <a:bodyPr>
            <a:spAutoFit/>
          </a:bodyPr>
          <a:lstStyle/>
          <a:p>
            <a:pPr algn="ctr" eaLnBrk="1" hangingPunct="1">
              <a:buFont typeface="Arial" panose="020B0604020202020204" pitchFamily="34" charset="0"/>
              <a:buNone/>
              <a:defRPr/>
            </a:pPr>
            <a:r>
              <a:rPr lang="zh-CN" alt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第二部分</a:t>
            </a:r>
            <a:endParaRPr lang="en-US" altLang="zh-CN"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buFont typeface="Arial" panose="020B0604020202020204" pitchFamily="34" charset="0"/>
              <a:buNone/>
              <a:defRPr/>
            </a:pPr>
            <a:endParaRPr lang="en-US" altLang="zh-CN"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a:p>
            <a:pPr algn="ctr" eaLnBrk="1" hangingPunct="1">
              <a:defRPr/>
            </a:pPr>
            <a:r>
              <a:rPr lang="zh-CN" altLang="en-US" sz="4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rPr>
              <a:t>取得的成果及自查评分情况</a:t>
            </a:r>
            <a:endParaRPr lang="zh-CN" altLang="en-US" sz="42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4579" name="矩形 2"/>
          <p:cNvSpPr>
            <a:spLocks noChangeArrowheads="1"/>
          </p:cNvSpPr>
          <p:nvPr/>
        </p:nvSpPr>
        <p:spPr bwMode="auto">
          <a:xfrm>
            <a:off x="393700" y="976313"/>
            <a:ext cx="842645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a:solidFill>
                  <a:srgbClr val="000000"/>
                </a:solidFill>
                <a:latin typeface="黑体" panose="02010609060101010101" pitchFamily="49" charset="-122"/>
                <a:ea typeface="黑体" panose="02010609060101010101" pitchFamily="49" charset="-122"/>
              </a:rPr>
              <a:t>1.</a:t>
            </a:r>
            <a:r>
              <a:rPr lang="zh-CN" altLang="en-US" sz="2400" b="1">
                <a:solidFill>
                  <a:srgbClr val="000000"/>
                </a:solidFill>
                <a:latin typeface="黑体" panose="02010609060101010101" pitchFamily="49" charset="-122"/>
                <a:ea typeface="黑体" panose="02010609060101010101" pitchFamily="49" charset="-122"/>
              </a:rPr>
              <a:t> 完成总体方案设计</a:t>
            </a:r>
            <a:endParaRPr lang="en-US" altLang="zh-CN" sz="2400" b="1">
              <a:solidFill>
                <a:srgbClr val="000000"/>
              </a:solidFill>
              <a:latin typeface="黑体" panose="02010609060101010101" pitchFamily="49" charset="-122"/>
              <a:ea typeface="黑体" panose="02010609060101010101" pitchFamily="49" charset="-122"/>
            </a:endParaRPr>
          </a:p>
        </p:txBody>
      </p:sp>
      <p:grpSp>
        <p:nvGrpSpPr>
          <p:cNvPr id="24580" name="组合 3"/>
          <p:cNvGrpSpPr>
            <a:grpSpLocks/>
          </p:cNvGrpSpPr>
          <p:nvPr/>
        </p:nvGrpSpPr>
        <p:grpSpPr bwMode="auto">
          <a:xfrm>
            <a:off x="1338263" y="1911350"/>
            <a:ext cx="6537325" cy="4541838"/>
            <a:chOff x="1473200" y="1019175"/>
            <a:chExt cx="6535738" cy="4542259"/>
          </a:xfrm>
        </p:grpSpPr>
        <p:sp>
          <p:nvSpPr>
            <p:cNvPr id="24581" name="圆角矩形 32"/>
            <p:cNvSpPr>
              <a:spLocks noChangeArrowheads="1"/>
            </p:cNvSpPr>
            <p:nvPr/>
          </p:nvSpPr>
          <p:spPr bwMode="auto">
            <a:xfrm>
              <a:off x="5151438" y="2492375"/>
              <a:ext cx="2852737" cy="461963"/>
            </a:xfrm>
            <a:prstGeom prst="roundRect">
              <a:avLst>
                <a:gd name="adj" fmla="val 16667"/>
              </a:avLst>
            </a:prstGeom>
            <a:solidFill>
              <a:srgbClr val="D9F5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82" name="圆角矩形 32"/>
            <p:cNvSpPr>
              <a:spLocks noChangeArrowheads="1"/>
            </p:cNvSpPr>
            <p:nvPr/>
          </p:nvSpPr>
          <p:spPr bwMode="auto">
            <a:xfrm>
              <a:off x="1476375" y="1743075"/>
              <a:ext cx="6532563" cy="461963"/>
            </a:xfrm>
            <a:prstGeom prst="roundRect">
              <a:avLst>
                <a:gd name="adj" fmla="val 16667"/>
              </a:avLst>
            </a:prstGeom>
            <a:solidFill>
              <a:srgbClr val="D3C4FC"/>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83" name="圆角矩形 32"/>
            <p:cNvSpPr>
              <a:spLocks noChangeArrowheads="1"/>
            </p:cNvSpPr>
            <p:nvPr/>
          </p:nvSpPr>
          <p:spPr bwMode="auto">
            <a:xfrm>
              <a:off x="1476375" y="1019175"/>
              <a:ext cx="6532563" cy="461963"/>
            </a:xfrm>
            <a:prstGeom prst="roundRect">
              <a:avLst>
                <a:gd name="adj" fmla="val 16667"/>
              </a:avLst>
            </a:prstGeom>
            <a:solidFill>
              <a:srgbClr val="D3C4FC"/>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84" name="圆角矩形 60"/>
            <p:cNvSpPr>
              <a:spLocks noChangeArrowheads="1"/>
            </p:cNvSpPr>
            <p:nvPr/>
          </p:nvSpPr>
          <p:spPr bwMode="auto">
            <a:xfrm>
              <a:off x="4075113" y="4149725"/>
              <a:ext cx="3921125" cy="515938"/>
            </a:xfrm>
            <a:prstGeom prst="roundRect">
              <a:avLst>
                <a:gd name="adj" fmla="val 16667"/>
              </a:avLst>
            </a:prstGeom>
            <a:solidFill>
              <a:srgbClr val="D9F5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grpSp>
          <p:nvGrpSpPr>
            <p:cNvPr id="24585" name="组合 4"/>
            <p:cNvGrpSpPr>
              <a:grpSpLocks/>
            </p:cNvGrpSpPr>
            <p:nvPr/>
          </p:nvGrpSpPr>
          <p:grpSpPr bwMode="auto">
            <a:xfrm>
              <a:off x="3825874" y="3273423"/>
              <a:ext cx="3180008" cy="632830"/>
              <a:chOff x="1479192" y="4068489"/>
              <a:chExt cx="1606732" cy="773386"/>
            </a:xfrm>
          </p:grpSpPr>
          <p:sp>
            <p:nvSpPr>
              <p:cNvPr id="24606" name="圆角矩形 10"/>
              <p:cNvSpPr>
                <a:spLocks noChangeArrowheads="1"/>
              </p:cNvSpPr>
              <p:nvPr/>
            </p:nvSpPr>
            <p:spPr bwMode="auto">
              <a:xfrm>
                <a:off x="1479192" y="4068489"/>
                <a:ext cx="1592483" cy="773386"/>
              </a:xfrm>
              <a:prstGeom prst="roundRect">
                <a:avLst>
                  <a:gd name="adj" fmla="val 16667"/>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extLst>
              </p:cNvPr>
              <p:cNvSpPr txBox="1"/>
              <p:nvPr/>
            </p:nvSpPr>
            <p:spPr bwMode="auto">
              <a:xfrm>
                <a:off x="1517396" y="4167702"/>
                <a:ext cx="1568528" cy="488950"/>
              </a:xfrm>
              <a:prstGeom prst="rect">
                <a:avLst/>
              </a:prstGeom>
              <a:noFill/>
            </p:spPr>
            <p:txBody>
              <a:bodyPr>
                <a:spAutoFit/>
              </a:bodyPr>
              <a:lstStyle/>
              <a:p>
                <a:pPr algn="ctr" eaLnBrk="1" hangingPunct="1">
                  <a:defRPr/>
                </a:pPr>
                <a:r>
                  <a:rPr lang="zh-CN" altLang="en-US" sz="2000" b="1" dirty="0">
                    <a:latin typeface="+mn-ea"/>
                    <a:ea typeface="+mn-ea"/>
                  </a:rPr>
                  <a:t>防护模块抗侵彻</a:t>
                </a:r>
                <a:r>
                  <a:rPr lang="zh-CN" altLang="en-US" sz="2000" b="1" dirty="0">
                    <a:latin typeface="+mn-ea"/>
                  </a:rPr>
                  <a:t>性能</a:t>
                </a:r>
                <a:r>
                  <a:rPr lang="zh-CN" altLang="en-US" sz="2000" b="1" dirty="0">
                    <a:latin typeface="+mn-ea"/>
                    <a:ea typeface="+mn-ea"/>
                  </a:rPr>
                  <a:t>测试</a:t>
                </a:r>
              </a:p>
            </p:txBody>
          </p:sp>
        </p:grpSp>
        <p:sp>
          <p:nvSpPr>
            <p:cNvPr id="24586" name="圆角矩形 14"/>
            <p:cNvSpPr>
              <a:spLocks noChangeArrowheads="1"/>
            </p:cNvSpPr>
            <p:nvPr/>
          </p:nvSpPr>
          <p:spPr bwMode="auto">
            <a:xfrm>
              <a:off x="1484313" y="3273425"/>
              <a:ext cx="2111375" cy="1387475"/>
            </a:xfrm>
            <a:prstGeom prst="roundRect">
              <a:avLst>
                <a:gd name="adj" fmla="val 16667"/>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extLst>
            </p:cNvPr>
            <p:cNvSpPr txBox="1"/>
            <p:nvPr/>
          </p:nvSpPr>
          <p:spPr bwMode="auto">
            <a:xfrm>
              <a:off x="1498594" y="3603865"/>
              <a:ext cx="1991828" cy="400087"/>
            </a:xfrm>
            <a:prstGeom prst="rect">
              <a:avLst/>
            </a:prstGeom>
            <a:noFill/>
          </p:spPr>
          <p:txBody>
            <a:bodyPr>
              <a:spAutoFit/>
            </a:bodyPr>
            <a:lstStyle/>
            <a:p>
              <a:pPr eaLnBrk="1" hangingPunct="1">
                <a:defRPr/>
              </a:pPr>
              <a:r>
                <a:rPr lang="zh-CN" altLang="en-US" sz="2000" b="1" dirty="0">
                  <a:latin typeface="+mn-ea"/>
                  <a:ea typeface="+mn-ea"/>
                </a:rPr>
                <a:t>抗侵彻、可评估</a:t>
              </a:r>
            </a:p>
          </p:txBody>
        </p:sp>
        <p:sp>
          <p:nvSpPr>
            <p:cNvPr id="12" name="文本框 11">
              <a:extLst>
                <a:ext uri="{FF2B5EF4-FFF2-40B4-BE49-F238E27FC236}"/>
              </a:extLst>
            </p:cNvPr>
            <p:cNvSpPr txBox="1"/>
            <p:nvPr/>
          </p:nvSpPr>
          <p:spPr>
            <a:xfrm>
              <a:off x="4060197" y="4192882"/>
              <a:ext cx="3943979" cy="400087"/>
            </a:xfrm>
            <a:prstGeom prst="rect">
              <a:avLst/>
            </a:prstGeom>
            <a:noFill/>
          </p:spPr>
          <p:txBody>
            <a:bodyPr>
              <a:spAutoFit/>
            </a:bodyPr>
            <a:lstStyle/>
            <a:p>
              <a:pPr algn="ctr" eaLnBrk="1" hangingPunct="1">
                <a:defRPr/>
              </a:pPr>
              <a:r>
                <a:rPr lang="zh-CN" altLang="en-US" sz="2000" b="1" spc="-60" dirty="0">
                  <a:latin typeface="+mn-ea"/>
                  <a:ea typeface="+mn-ea"/>
                </a:rPr>
                <a:t>防护模块损伤评估</a:t>
              </a:r>
            </a:p>
          </p:txBody>
        </p:sp>
        <p:sp>
          <p:nvSpPr>
            <p:cNvPr id="24589" name="下箭头 96"/>
            <p:cNvSpPr>
              <a:spLocks noChangeArrowheads="1"/>
            </p:cNvSpPr>
            <p:nvPr/>
          </p:nvSpPr>
          <p:spPr bwMode="auto">
            <a:xfrm rot="10800000">
              <a:off x="2493963" y="3048000"/>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90" name="下箭头 97"/>
            <p:cNvSpPr>
              <a:spLocks noChangeArrowheads="1"/>
            </p:cNvSpPr>
            <p:nvPr/>
          </p:nvSpPr>
          <p:spPr bwMode="auto">
            <a:xfrm>
              <a:off x="4678363" y="1522413"/>
              <a:ext cx="92075" cy="155575"/>
            </a:xfrm>
            <a:prstGeom prst="downArrow">
              <a:avLst>
                <a:gd name="adj1" fmla="val 50000"/>
                <a:gd name="adj2" fmla="val 50643"/>
              </a:avLst>
            </a:prstGeom>
            <a:solidFill>
              <a:srgbClr val="7030A0"/>
            </a:solidFill>
            <a:ln w="28575">
              <a:solidFill>
                <a:srgbClr val="7030A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91" name="文本框 33"/>
            <p:cNvSpPr txBox="1">
              <a:spLocks noChangeArrowheads="1"/>
            </p:cNvSpPr>
            <p:nvPr/>
          </p:nvSpPr>
          <p:spPr bwMode="auto">
            <a:xfrm>
              <a:off x="1893888" y="1036638"/>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纤维（束）与立体编织物的力学性能测试</a:t>
              </a:r>
            </a:p>
          </p:txBody>
        </p:sp>
        <p:sp>
          <p:nvSpPr>
            <p:cNvPr id="24592" name="文本框 33"/>
            <p:cNvSpPr txBox="1">
              <a:spLocks noChangeArrowheads="1"/>
            </p:cNvSpPr>
            <p:nvPr/>
          </p:nvSpPr>
          <p:spPr bwMode="auto">
            <a:xfrm>
              <a:off x="1503363" y="1763713"/>
              <a:ext cx="6440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立体编织复合材料的抗侵彻行为数值研究</a:t>
              </a:r>
            </a:p>
          </p:txBody>
        </p:sp>
        <p:sp>
          <p:nvSpPr>
            <p:cNvPr id="24593" name="文本框 33"/>
            <p:cNvSpPr txBox="1">
              <a:spLocks noChangeArrowheads="1"/>
            </p:cNvSpPr>
            <p:nvPr/>
          </p:nvSpPr>
          <p:spPr bwMode="auto">
            <a:xfrm>
              <a:off x="5251450" y="2513013"/>
              <a:ext cx="2555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防护模块结构优化</a:t>
              </a:r>
            </a:p>
          </p:txBody>
        </p:sp>
        <p:sp>
          <p:nvSpPr>
            <p:cNvPr id="24594" name="文本框 33"/>
            <p:cNvSpPr txBox="1">
              <a:spLocks noChangeArrowheads="1"/>
            </p:cNvSpPr>
            <p:nvPr/>
          </p:nvSpPr>
          <p:spPr bwMode="auto">
            <a:xfrm>
              <a:off x="1508125" y="2517775"/>
              <a:ext cx="3355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军、民两用需求</a:t>
              </a:r>
            </a:p>
          </p:txBody>
        </p:sp>
        <p:sp>
          <p:nvSpPr>
            <p:cNvPr id="24595" name="圆角矩形 32"/>
            <p:cNvSpPr>
              <a:spLocks noChangeArrowheads="1"/>
            </p:cNvSpPr>
            <p:nvPr/>
          </p:nvSpPr>
          <p:spPr bwMode="auto">
            <a:xfrm>
              <a:off x="1479550" y="2497138"/>
              <a:ext cx="3384550" cy="461962"/>
            </a:xfrm>
            <a:prstGeom prst="roundRect">
              <a:avLst>
                <a:gd name="adj" fmla="val 16667"/>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96" name="文本框 33"/>
            <p:cNvSpPr txBox="1">
              <a:spLocks noChangeArrowheads="1"/>
            </p:cNvSpPr>
            <p:nvPr/>
          </p:nvSpPr>
          <p:spPr bwMode="auto">
            <a:xfrm>
              <a:off x="2586039" y="5129386"/>
              <a:ext cx="4335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军、民两用损伤可评估防护模块产品</a:t>
              </a:r>
            </a:p>
          </p:txBody>
        </p:sp>
        <p:sp>
          <p:nvSpPr>
            <p:cNvPr id="24597" name="圆角矩形 32"/>
            <p:cNvSpPr>
              <a:spLocks noChangeArrowheads="1"/>
            </p:cNvSpPr>
            <p:nvPr/>
          </p:nvSpPr>
          <p:spPr bwMode="auto">
            <a:xfrm>
              <a:off x="1473200" y="5099471"/>
              <a:ext cx="6534150" cy="461963"/>
            </a:xfrm>
            <a:prstGeom prst="roundRect">
              <a:avLst>
                <a:gd name="adj" fmla="val 16667"/>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98" name="下箭头 97"/>
            <p:cNvSpPr>
              <a:spLocks noChangeArrowheads="1"/>
            </p:cNvSpPr>
            <p:nvPr/>
          </p:nvSpPr>
          <p:spPr bwMode="auto">
            <a:xfrm>
              <a:off x="6483350" y="2276475"/>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599" name="下箭头 96"/>
            <p:cNvSpPr>
              <a:spLocks noChangeArrowheads="1"/>
            </p:cNvSpPr>
            <p:nvPr/>
          </p:nvSpPr>
          <p:spPr bwMode="auto">
            <a:xfrm rot="10800000">
              <a:off x="4357688" y="3048000"/>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0" name="下箭头 97"/>
            <p:cNvSpPr>
              <a:spLocks noChangeArrowheads="1"/>
            </p:cNvSpPr>
            <p:nvPr/>
          </p:nvSpPr>
          <p:spPr bwMode="auto">
            <a:xfrm>
              <a:off x="5940425" y="3035300"/>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1" name="下箭头 97"/>
            <p:cNvSpPr>
              <a:spLocks noChangeArrowheads="1"/>
            </p:cNvSpPr>
            <p:nvPr/>
          </p:nvSpPr>
          <p:spPr bwMode="auto">
            <a:xfrm>
              <a:off x="7362825" y="3263900"/>
              <a:ext cx="61913" cy="573088"/>
            </a:xfrm>
            <a:prstGeom prst="downArrow">
              <a:avLst>
                <a:gd name="adj1" fmla="val 50000"/>
                <a:gd name="adj2" fmla="val 5125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2" name="下箭头 97"/>
            <p:cNvSpPr>
              <a:spLocks noChangeArrowheads="1"/>
            </p:cNvSpPr>
            <p:nvPr/>
          </p:nvSpPr>
          <p:spPr bwMode="auto">
            <a:xfrm>
              <a:off x="2411412" y="4835525"/>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3" name="右箭头 7"/>
            <p:cNvSpPr>
              <a:spLocks noChangeArrowheads="1"/>
            </p:cNvSpPr>
            <p:nvPr/>
          </p:nvSpPr>
          <p:spPr bwMode="auto">
            <a:xfrm>
              <a:off x="4932363" y="2708275"/>
              <a:ext cx="144462" cy="73025"/>
            </a:xfrm>
            <a:prstGeom prst="rightArrow">
              <a:avLst>
                <a:gd name="adj1" fmla="val 50000"/>
                <a:gd name="adj2" fmla="val 49456"/>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4" name="右箭头 67"/>
            <p:cNvSpPr>
              <a:spLocks noChangeArrowheads="1"/>
            </p:cNvSpPr>
            <p:nvPr/>
          </p:nvSpPr>
          <p:spPr bwMode="auto">
            <a:xfrm rot="10800000">
              <a:off x="3708400" y="4341813"/>
              <a:ext cx="247650" cy="71437"/>
            </a:xfrm>
            <a:prstGeom prst="rightArrow">
              <a:avLst>
                <a:gd name="adj1" fmla="val 50000"/>
                <a:gd name="adj2" fmla="val 50171"/>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sp>
          <p:nvSpPr>
            <p:cNvPr id="24605" name="下箭头 96"/>
            <p:cNvSpPr>
              <a:spLocks noChangeArrowheads="1"/>
            </p:cNvSpPr>
            <p:nvPr/>
          </p:nvSpPr>
          <p:spPr bwMode="auto">
            <a:xfrm rot="10800000">
              <a:off x="5207000" y="3952875"/>
              <a:ext cx="92075" cy="155575"/>
            </a:xfrm>
            <a:prstGeom prst="downArrow">
              <a:avLst>
                <a:gd name="adj1" fmla="val 50000"/>
                <a:gd name="adj2" fmla="val 50643"/>
              </a:avLst>
            </a:prstGeom>
            <a:solidFill>
              <a:srgbClr val="0000FF"/>
            </a:solidFill>
            <a:ln w="28575">
              <a:solidFill>
                <a:srgbClr val="0000FF"/>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2200" b="1">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40145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txBox="1">
            <a:spLocks noChangeArrowheads="1"/>
          </p:cNvSpPr>
          <p:nvPr/>
        </p:nvSpPr>
        <p:spPr bwMode="auto">
          <a:xfrm>
            <a:off x="611188" y="44450"/>
            <a:ext cx="87137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000" b="1" dirty="0">
                <a:latin typeface="黑体" panose="02010609060101010101" pitchFamily="49" charset="-122"/>
                <a:ea typeface="黑体" panose="02010609060101010101" pitchFamily="49" charset="-122"/>
              </a:rPr>
              <a:t>二、取得的成果及自查评分情况</a:t>
            </a:r>
          </a:p>
        </p:txBody>
      </p:sp>
      <p:sp>
        <p:nvSpPr>
          <p:cNvPr id="25603" name="矩形 2"/>
          <p:cNvSpPr>
            <a:spLocks noChangeArrowheads="1"/>
          </p:cNvSpPr>
          <p:nvPr/>
        </p:nvSpPr>
        <p:spPr bwMode="auto">
          <a:xfrm>
            <a:off x="393700" y="836613"/>
            <a:ext cx="842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en-US" altLang="zh-CN" sz="2400" b="1" dirty="0">
                <a:solidFill>
                  <a:srgbClr val="000000"/>
                </a:solidFill>
                <a:latin typeface="黑体" panose="02010609060101010101" pitchFamily="49" charset="-122"/>
                <a:ea typeface="黑体" panose="02010609060101010101" pitchFamily="49" charset="-122"/>
              </a:rPr>
              <a:t>2.</a:t>
            </a:r>
            <a:r>
              <a:rPr lang="zh-CN" altLang="en-US" sz="2400" b="1" dirty="0">
                <a:solidFill>
                  <a:srgbClr val="000000"/>
                </a:solidFill>
                <a:latin typeface="黑体" panose="02010609060101010101" pitchFamily="49" charset="-122"/>
                <a:ea typeface="黑体" panose="02010609060101010101" pitchFamily="49" charset="-122"/>
              </a:rPr>
              <a:t> 纤维束力学性能测试</a:t>
            </a:r>
          </a:p>
        </p:txBody>
      </p:sp>
      <p:sp>
        <p:nvSpPr>
          <p:cNvPr id="25604" name="矩形 2"/>
          <p:cNvSpPr>
            <a:spLocks noChangeArrowheads="1"/>
          </p:cNvSpPr>
          <p:nvPr/>
        </p:nvSpPr>
        <p:spPr bwMode="auto">
          <a:xfrm>
            <a:off x="850900" y="1630363"/>
            <a:ext cx="84994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rPr>
              <a:t>高强高模聚乙烯纤维束在不同温度不同拉伸速率下的应力应变曲线</a:t>
            </a:r>
            <a:r>
              <a:rPr lang="zh-CN" altLang="en-US" sz="2000">
                <a:solidFill>
                  <a:srgbClr val="000000"/>
                </a:solidFill>
                <a:latin typeface="Times New Roman" panose="02020603050405020304" pitchFamily="18" charset="0"/>
                <a:ea typeface="黑体" panose="02010609060101010101" pitchFamily="49" charset="-122"/>
              </a:rPr>
              <a:t>。</a:t>
            </a:r>
          </a:p>
        </p:txBody>
      </p:sp>
      <p:pic>
        <p:nvPicPr>
          <p:cNvPr id="25605"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1876425"/>
            <a:ext cx="6407150" cy="452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extLst>
          </p:cNvPr>
          <p:cNvSpPr/>
          <p:nvPr/>
        </p:nvSpPr>
        <p:spPr>
          <a:xfrm>
            <a:off x="2232025" y="6237288"/>
            <a:ext cx="5472113" cy="400050"/>
          </a:xfrm>
          <a:prstGeom prst="rect">
            <a:avLst/>
          </a:prstGeom>
        </p:spPr>
        <p:txBody>
          <a:bodyPr>
            <a:spAutoFit/>
          </a:bodyPr>
          <a:lstStyle/>
          <a:p>
            <a:pPr algn="ctr">
              <a:spcAft>
                <a:spcPts val="0"/>
              </a:spcAft>
              <a:defRPr/>
            </a:pPr>
            <a:r>
              <a:rPr lang="en-US" altLang="zh-CN" sz="2000" kern="100" dirty="0">
                <a:latin typeface="Calibri" panose="020F0502020204030204" pitchFamily="34" charset="0"/>
                <a:cs typeface="Times New Roman" panose="02020603050405020304" pitchFamily="18" charset="0"/>
              </a:rPr>
              <a:t>25</a:t>
            </a:r>
            <a:r>
              <a:rPr lang="zh-CN" altLang="zh-CN" sz="2000" kern="100" dirty="0">
                <a:latin typeface="Calibri" panose="020F0502020204030204" pitchFamily="34" charset="0"/>
                <a:cs typeface="Times New Roman" panose="02020603050405020304" pitchFamily="18" charset="0"/>
              </a:rPr>
              <a:t>℃下高强高模聚乙烯纤维束的应力应变曲线</a:t>
            </a:r>
          </a:p>
        </p:txBody>
      </p:sp>
    </p:spTree>
    <p:extLst>
      <p:ext uri="{BB962C8B-B14F-4D97-AF65-F5344CB8AC3E}">
        <p14:creationId xmlns:p14="http://schemas.microsoft.com/office/powerpoint/2010/main" val="2521801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w="28575">
          <a:solidFill>
            <a:srgbClr val="0000FF"/>
          </a:solidFill>
          <a:round/>
        </a:ln>
      </a:spPr>
      <a:bodyPr wrap="none" anchor="ctr"/>
      <a:lstStyle>
        <a:defPPr algn="ctr">
          <a:buFont typeface="Arial" panose="020B0604020202020204" pitchFamily="34" charset="0"/>
          <a:buNone/>
          <a:defRPr sz="2200" b="1" dirty="0">
            <a:solidFill>
              <a:schemeClr val="bg1"/>
            </a:solidFill>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w="28575">
          <a:solidFill>
            <a:srgbClr val="0000FF"/>
          </a:solidFill>
          <a:round/>
        </a:ln>
      </a:spPr>
      <a:bodyPr wrap="none" anchor="ctr"/>
      <a:lstStyle>
        <a:defPPr algn="ctr">
          <a:buFont typeface="Arial" panose="020B0604020202020204" pitchFamily="34" charset="0"/>
          <a:buNone/>
          <a:defRPr sz="2200" b="1" dirty="0">
            <a:solidFill>
              <a:schemeClr val="bg1"/>
            </a:solidFill>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4821</TotalTime>
  <Pages>0</Pages>
  <Words>1516</Words>
  <Characters>0</Characters>
  <Application>Microsoft Office PowerPoint</Application>
  <PresentationFormat>全屏显示(4:3)</PresentationFormat>
  <Lines>0</Lines>
  <Paragraphs>201</Paragraphs>
  <Slides>29</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29</vt:i4>
      </vt:variant>
    </vt:vector>
  </HeadingPairs>
  <TitlesOfParts>
    <vt:vector size="42" baseType="lpstr">
      <vt:lpstr>Times New Roman</vt:lpstr>
      <vt:lpstr>仿宋</vt:lpstr>
      <vt:lpstr>Wingdings</vt:lpstr>
      <vt:lpstr>微软雅黑</vt:lpstr>
      <vt:lpstr>Arial</vt:lpstr>
      <vt:lpstr>黑体</vt:lpstr>
      <vt:lpstr>宋体</vt:lpstr>
      <vt:lpstr>楷体</vt:lpstr>
      <vt:lpstr>楷体_GB2312</vt:lpstr>
      <vt:lpstr>Calibri</vt:lpstr>
      <vt:lpstr>默认设计模板</vt:lpstr>
      <vt:lpstr>默认设计模板_2</vt:lpstr>
      <vt:lpstr>1_默认设计模板_2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LingHG</cp:lastModifiedBy>
  <cp:revision>1263</cp:revision>
  <dcterms:created xsi:type="dcterms:W3CDTF">2015-04-30T06:50:22Z</dcterms:created>
  <dcterms:modified xsi:type="dcterms:W3CDTF">2018-09-25T07:42:05Z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